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0" r:id="rId4"/>
  </p:sldMasterIdLst>
  <p:notesMasterIdLst>
    <p:notesMasterId r:id="rId15"/>
  </p:notesMasterIdLst>
  <p:handoutMasterIdLst>
    <p:handoutMasterId r:id="rId16"/>
  </p:handoutMasterIdLst>
  <p:sldIdLst>
    <p:sldId id="268" r:id="rId5"/>
    <p:sldId id="259" r:id="rId6"/>
    <p:sldId id="270" r:id="rId7"/>
    <p:sldId id="271" r:id="rId8"/>
    <p:sldId id="265" r:id="rId9"/>
    <p:sldId id="267" r:id="rId10"/>
    <p:sldId id="266" r:id="rId11"/>
    <p:sldId id="274" r:id="rId12"/>
    <p:sldId id="279" r:id="rId13"/>
    <p:sldId id="276" r:id="rId1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uverture" id="{459E2E5D-FCF9-45B0-825F-3F0E3D5542CE}">
          <p14:sldIdLst>
            <p14:sldId id="268"/>
          </p14:sldIdLst>
        </p14:section>
        <p14:section name="Slides génériques" id="{AF974EF0-0F4D-465A-BF26-A8C9F9292B5D}">
          <p14:sldIdLst>
            <p14:sldId id="259"/>
            <p14:sldId id="270"/>
            <p14:sldId id="271"/>
            <p14:sldId id="265"/>
            <p14:sldId id="267"/>
            <p14:sldId id="266"/>
            <p14:sldId id="274"/>
            <p14:sldId id="279"/>
            <p14:sldId id="276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3719">
          <p15:clr>
            <a:srgbClr val="A4A3A4"/>
          </p15:clr>
        </p15:guide>
        <p15:guide id="4" pos="737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94" autoAdjust="0"/>
    <p:restoredTop sz="85369" autoAdjust="0"/>
  </p:normalViewPr>
  <p:slideViewPr>
    <p:cSldViewPr snapToGrid="0" showGuides="1">
      <p:cViewPr>
        <p:scale>
          <a:sx n="100" d="100"/>
          <a:sy n="100" d="100"/>
        </p:scale>
        <p:origin x="-158" y="1003"/>
      </p:cViewPr>
      <p:guideLst>
        <p:guide orient="horz" pos="900"/>
        <p:guide orient="horz" pos="3719"/>
        <p:guide pos="712"/>
        <p:guide pos="7370"/>
      </p:guideLst>
    </p:cSldViewPr>
  </p:slideViewPr>
  <p:outlineViewPr>
    <p:cViewPr>
      <p:scale>
        <a:sx n="33" d="100"/>
        <a:sy n="33" d="100"/>
      </p:scale>
      <p:origin x="0" y="-1848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9" d="100"/>
          <a:sy n="49" d="100"/>
        </p:scale>
        <p:origin x="-1758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="" xmlns:a16="http://schemas.microsoft.com/office/drawing/2014/main" id="{BCC9FEC9-2CDD-134F-840A-8F57484A297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="" xmlns:a16="http://schemas.microsoft.com/office/drawing/2014/main" id="{EC13CF4C-D8D8-324F-AFA7-772950C2248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AB692F-B762-CF4B-A8A8-22AAB26BA03B}" type="datetimeFigureOut">
              <a:rPr lang="fr-FR" smtClean="0"/>
              <a:t>16/09/2021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="" xmlns:a16="http://schemas.microsoft.com/office/drawing/2014/main" id="{EC31A6AC-A6A7-3248-B6E6-95946088A41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="" xmlns:a16="http://schemas.microsoft.com/office/drawing/2014/main" id="{D802CA66-22E3-C34E-89C6-B4B2A67C398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F41BAA-598B-594C-8490-B89944D016A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936204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73A9EE-EAD2-0C48-AEF4-C2D4DC6DFEA0}" type="datetimeFigureOut">
              <a:rPr lang="fr-FR" smtClean="0"/>
              <a:t>16/09/2021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73AB8B-6D17-C244-B144-C2D3D1B3AB3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3593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73AB8B-6D17-C244-B144-C2D3D1B3AB3D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20957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1 CNAM Couverture avec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2">
            <a:extLst>
              <a:ext uri="{FF2B5EF4-FFF2-40B4-BE49-F238E27FC236}">
                <a16:creationId xmlns=""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507201" y="2188868"/>
            <a:ext cx="11178000" cy="41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fr-FR" dirty="0"/>
          </a:p>
        </p:txBody>
      </p:sp>
      <p:sp>
        <p:nvSpPr>
          <p:cNvPr id="22" name="Titre 1">
            <a:extLst>
              <a:ext uri="{FF2B5EF4-FFF2-40B4-BE49-F238E27FC236}">
                <a16:creationId xmlns="" xmlns:a16="http://schemas.microsoft.com/office/drawing/2014/main" id="{08C5C4EE-51F7-9940-9606-76F8D4D73B8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1" y="2188868"/>
            <a:ext cx="11193074" cy="4157999"/>
          </a:xfrm>
          <a:prstGeom prst="rect">
            <a:avLst/>
          </a:prstGeom>
          <a:noFill/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12" name="Espace réservé de la date 11">
            <a:extLst>
              <a:ext uri="{FF2B5EF4-FFF2-40B4-BE49-F238E27FC236}">
                <a16:creationId xmlns="" xmlns:a16="http://schemas.microsoft.com/office/drawing/2014/main" id="{03F3D622-9637-41B2-A77E-476826BB4A98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899487" y="6372000"/>
            <a:ext cx="1800000" cy="288000"/>
          </a:xfrm>
        </p:spPr>
        <p:txBody>
          <a:bodyPr/>
          <a:lstStyle/>
          <a:p>
            <a:fld id="{7A90C9BA-8212-E643-99E2-71E2B6F6098A}" type="datetime1">
              <a:rPr lang="fr-FR" smtClean="0"/>
              <a:t>16/09/2021</a:t>
            </a:fld>
            <a:endParaRPr lang="fr-FR" dirty="0"/>
          </a:p>
        </p:txBody>
      </p:sp>
      <p:sp>
        <p:nvSpPr>
          <p:cNvPr id="7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36518" y="5031320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389120" y="5943568"/>
            <a:ext cx="7276241" cy="386894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7566"/>
            <a:ext cx="7737231" cy="1486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7385" y="185059"/>
            <a:ext cx="1891776" cy="1891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409857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=""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accent2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=""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=""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=""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=""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=""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=""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=""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=""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=""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=""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=""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=""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=""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=""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=""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=""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=""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=""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=""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=""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=""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=""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83558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=""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accent4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=""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=""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=""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=""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=""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=""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=""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=""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=""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=""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=""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=""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=""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=""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=""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=""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=""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=""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=""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=""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=""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=""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08366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=""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=""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=""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=""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=""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540802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=""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=""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=""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=""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=""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25750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=""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=""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=""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=""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=""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418600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=""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=""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=""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=""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=""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565706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=""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4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=""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=""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=""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=""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639778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=""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=""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  <a:endParaRPr lang="fr-FR" dirty="0"/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=""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=""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049737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=""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=""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=""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=""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606047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=""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=""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=""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=""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73011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2 CNAM Couverture fond couleur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2">
            <a:extLst>
              <a:ext uri="{FF2B5EF4-FFF2-40B4-BE49-F238E27FC236}">
                <a16:creationId xmlns=""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437375" y="2188868"/>
            <a:ext cx="5247825" cy="41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fr-FR" dirty="0"/>
          </a:p>
        </p:txBody>
      </p:sp>
      <p:sp>
        <p:nvSpPr>
          <p:cNvPr id="10" name="Titre 1">
            <a:extLst>
              <a:ext uri="{FF2B5EF4-FFF2-40B4-BE49-F238E27FC236}">
                <a16:creationId xmlns=""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5930575" cy="4157999"/>
          </a:xfrm>
          <a:prstGeom prst="rect">
            <a:avLst/>
          </a:prstGeom>
          <a:solidFill>
            <a:schemeClr val="tx1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="" xmlns:a16="http://schemas.microsoft.com/office/drawing/2014/main" id="{4B17E3FC-C8AD-432C-B477-A8A2BEAFFBF7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B8C3EE7F-F74B-C644-8F10-503D241C2E0D}" type="datetime1">
              <a:rPr lang="fr-FR" smtClean="0"/>
              <a:t>16/09/2021</a:t>
            </a:fld>
            <a:endParaRPr lang="fr-FR" dirty="0"/>
          </a:p>
        </p:txBody>
      </p:sp>
      <p:sp>
        <p:nvSpPr>
          <p:cNvPr id="6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9" y="4989120"/>
            <a:ext cx="5724394" cy="75247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951828" y="5987313"/>
            <a:ext cx="6748047" cy="329080"/>
          </a:xfrm>
          <a:prstGeom prst="rect">
            <a:avLst/>
          </a:prstGeom>
        </p:spPr>
        <p:txBody>
          <a:bodyPr>
            <a:noAutofit/>
          </a:bodyPr>
          <a:lstStyle>
            <a:lvl1pPr algn="r">
              <a:lnSpc>
                <a:spcPct val="100000"/>
              </a:lnSpc>
              <a:spcAft>
                <a:spcPts val="0"/>
              </a:spcAft>
              <a:defRPr sz="1800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  <a:endParaRPr lang="fr-FR" dirty="0"/>
          </a:p>
        </p:txBody>
      </p:sp>
      <p:pic>
        <p:nvPicPr>
          <p:cNvPr id="13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7566"/>
            <a:ext cx="7737231" cy="1486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7385" y="185059"/>
            <a:ext cx="1891776" cy="1891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76995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=""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=""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=""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=""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726316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=""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4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=""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=""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=""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611038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="" xmlns:a16="http://schemas.microsoft.com/office/drawing/2014/main" id="{BCF3B943-80A1-4E09-AFBA-4C7EDC0AD2B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=""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=""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2995245103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="" xmlns:a16="http://schemas.microsoft.com/office/drawing/2014/main" id="{2B4DC679-F54F-4846-9912-E80DB1F86B4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=""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=""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3928303824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="" xmlns:a16="http://schemas.microsoft.com/office/drawing/2014/main" id="{98C1329A-664A-4E28-B644-3636A328F32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=""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=""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2384524922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="" xmlns:a16="http://schemas.microsoft.com/office/drawing/2014/main" id="{6D3E7924-C220-48DB-B1CD-419E6988750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=""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=""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1387982374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=""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=""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="" xmlns:a16="http://schemas.microsoft.com/office/drawing/2014/main" id="{85207AD3-6204-4D1E-AD96-6CDC41E3A4E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11133968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=""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=""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=""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="" xmlns:a16="http://schemas.microsoft.com/office/drawing/2014/main" id="{64C7CDFE-DF95-4CA3-98A5-7BD20AEBF1A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4532283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=""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=""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=""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="" xmlns:a16="http://schemas.microsoft.com/office/drawing/2014/main" id="{30FA6ADF-24F5-4136-844C-F6784D4250A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75432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=""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=""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=""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="" xmlns:a16="http://schemas.microsoft.com/office/drawing/2014/main" id="{6ADE6774-34F3-49AC-A02F-D0366059DC4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24740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3 CNAM Couverture fond coule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1">
            <a:extLst>
              <a:ext uri="{FF2B5EF4-FFF2-40B4-BE49-F238E27FC236}">
                <a16:creationId xmlns=""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6800" y="2188868"/>
            <a:ext cx="11178400" cy="4157999"/>
          </a:xfrm>
          <a:prstGeom prst="rect">
            <a:avLst/>
          </a:prstGeom>
          <a:solidFill>
            <a:schemeClr val="tx1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endParaRPr lang="fr-FR" dirty="0"/>
          </a:p>
        </p:txBody>
      </p:sp>
      <p:sp>
        <p:nvSpPr>
          <p:cNvPr id="2" name="Espace réservé de la date 1">
            <a:extLst>
              <a:ext uri="{FF2B5EF4-FFF2-40B4-BE49-F238E27FC236}">
                <a16:creationId xmlns="" xmlns:a16="http://schemas.microsoft.com/office/drawing/2014/main" id="{92507B6F-FE6B-4F61-B061-42BC8C5E7C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283CFBEF-98C3-6C4D-AECE-A89E43EA2455}" type="datetime1">
              <a:rPr lang="fr-FR" smtClean="0"/>
              <a:t>16/09/2021</a:t>
            </a:fld>
            <a:endParaRPr lang="fr-FR" dirty="0"/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8" y="4834372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9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67422" y="5971703"/>
            <a:ext cx="6797939" cy="316555"/>
          </a:xfrm>
          <a:prstGeom prst="rect">
            <a:avLst/>
          </a:prstGeo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564"/>
          <a:stretch/>
        </p:blipFill>
        <p:spPr bwMode="auto">
          <a:xfrm>
            <a:off x="1" y="387566"/>
            <a:ext cx="3208019" cy="1356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78"/>
          <a:stretch/>
        </p:blipFill>
        <p:spPr bwMode="auto">
          <a:xfrm>
            <a:off x="7871459" y="318986"/>
            <a:ext cx="3733801" cy="1323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8899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=""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=""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=""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="" xmlns:a16="http://schemas.microsoft.com/office/drawing/2014/main" id="{D662AE38-9407-4D2E-9CC9-7BB7DE45925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687679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=""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=""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=""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="" xmlns:a16="http://schemas.microsoft.com/office/drawing/2014/main" id="{4C16A07E-A0DC-4D23-A540-5B576EF46D1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98661" y="2087563"/>
            <a:ext cx="5220000" cy="3816350"/>
          </a:xfrm>
        </p:spPr>
        <p:txBody>
          <a:bodyPr/>
          <a:lstStyle>
            <a:lvl4pPr>
              <a:defRPr/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</a:t>
            </a:r>
            <a:r>
              <a:rPr lang="fr-FR" dirty="0" smtClean="0"/>
              <a:t>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44003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=""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=""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=""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295840392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=""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=""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=""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25369632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=""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=""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=""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166969923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=""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=""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=""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370360999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=""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=""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=""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1922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332772294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=""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=""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="" xmlns:a16="http://schemas.microsoft.com/office/drawing/2014/main" id="{761F1608-1EEB-E647-B6C1-A92DFDEACC8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1" name="Espace réservé du texte 8">
            <a:extLst>
              <a:ext uri="{FF2B5EF4-FFF2-40B4-BE49-F238E27FC236}">
                <a16:creationId xmlns="" xmlns:a16="http://schemas.microsoft.com/office/drawing/2014/main" id="{12396C78-3A19-AA4A-BA82-771000D34AB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3" name="Espace réservé du texte 8">
            <a:extLst>
              <a:ext uri="{FF2B5EF4-FFF2-40B4-BE49-F238E27FC236}">
                <a16:creationId xmlns="" xmlns:a16="http://schemas.microsoft.com/office/drawing/2014/main" id="{EC2BF74E-545A-A440-902F-FA50E56110E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=""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=""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=""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422908762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=""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=""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=""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=""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=""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="" xmlns:a16="http://schemas.microsoft.com/office/drawing/2014/main" id="{F2F5452A-EA35-364C-871A-EF7CC620C4B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="" xmlns:a16="http://schemas.microsoft.com/office/drawing/2014/main" id="{826E2E5D-419D-F744-910A-52FB82C616E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="" xmlns:a16="http://schemas.microsoft.com/office/drawing/2014/main" id="{822EADD7-9147-EC4B-B04B-311375EF40B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356670156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=""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=""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=""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=""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=""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="" xmlns:a16="http://schemas.microsoft.com/office/drawing/2014/main" id="{21928D4E-4DC9-7743-8E29-22CA76F8BA7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="" xmlns:a16="http://schemas.microsoft.com/office/drawing/2014/main" id="{55C896D7-F7BF-3B45-9D73-EEF39DDECBA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="" xmlns:a16="http://schemas.microsoft.com/office/drawing/2014/main" id="{971C6247-F563-9D41-B02F-4C097708A15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23791813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1 CN Couverture avec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xmlns="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507201" y="2188868"/>
            <a:ext cx="11178000" cy="415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fr-FR" dirty="0"/>
          </a:p>
        </p:txBody>
      </p:sp>
      <p:sp>
        <p:nvSpPr>
          <p:cNvPr id="22" name="Titre 1">
            <a:extLst>
              <a:ext uri="{FF2B5EF4-FFF2-40B4-BE49-F238E27FC236}">
                <a16:creationId xmlns:a16="http://schemas.microsoft.com/office/drawing/2014/main" xmlns="" id="{08C5C4EE-51F7-9940-9606-76F8D4D73B8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1" y="2188868"/>
            <a:ext cx="6840000" cy="4157999"/>
          </a:xfrm>
          <a:prstGeom prst="rect">
            <a:avLst/>
          </a:prstGeom>
          <a:noFill/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 smtClean="0"/>
              <a:t>CLIQUEZ POUR AJOUTER UN TITRE</a:t>
            </a:r>
            <a:endParaRPr lang="fr-FR" dirty="0"/>
          </a:p>
        </p:txBody>
      </p:sp>
      <p:sp>
        <p:nvSpPr>
          <p:cNvPr id="12" name="Espace réservé de la date 11">
            <a:extLst>
              <a:ext uri="{FF2B5EF4-FFF2-40B4-BE49-F238E27FC236}">
                <a16:creationId xmlns:a16="http://schemas.microsoft.com/office/drawing/2014/main" xmlns="" id="{03F3D622-9637-41B2-A77E-476826BB4A98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6C561DA0-B814-4EF6-AE72-CCC3C5D5FDED}" type="datetimeFigureOut">
              <a:rPr lang="fr-FR" smtClean="0"/>
              <a:pPr/>
              <a:t>16/09/2021</a:t>
            </a:fld>
            <a:endParaRPr lang="fr-FR" dirty="0"/>
          </a:p>
        </p:txBody>
      </p:sp>
      <p:sp>
        <p:nvSpPr>
          <p:cNvPr id="6" name="Espace réservé pour une image  2">
            <a:extLst>
              <a:ext uri="{FF2B5EF4-FFF2-40B4-BE49-F238E27FC236}">
                <a16:creationId xmlns:a16="http://schemas.microsoft.com/office/drawing/2014/main" xmlns="" id="{A1EADFE3-19F3-A24F-BA85-F0DD746D121A}"/>
              </a:ext>
            </a:extLst>
          </p:cNvPr>
          <p:cNvSpPr>
            <a:spLocks noGrp="1"/>
          </p:cNvSpPr>
          <p:nvPr>
            <p:ph type="pic" idx="20" hasCustomPrompt="1"/>
          </p:nvPr>
        </p:nvSpPr>
        <p:spPr>
          <a:xfrm>
            <a:off x="506801" y="336883"/>
            <a:ext cx="7385915" cy="168442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>
                <a:solidFill>
                  <a:schemeClr val="accent4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Logo </a:t>
            </a:r>
            <a:r>
              <a:rPr lang="fr-FR" dirty="0" smtClean="0"/>
              <a:t>Organisme</a:t>
            </a:r>
            <a:endParaRPr lang="fr-FR" dirty="0"/>
          </a:p>
        </p:txBody>
      </p:sp>
      <p:sp>
        <p:nvSpPr>
          <p:cNvPr id="7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8" y="4834372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5962389" y="5999839"/>
            <a:ext cx="5688904" cy="324263"/>
          </a:xfrm>
          <a:prstGeom prst="rect">
            <a:avLst/>
          </a:prstGeom>
        </p:spPr>
        <p:txBody>
          <a:bodyPr>
            <a:noAutofit/>
          </a:bodyPr>
          <a:lstStyle>
            <a:lvl1pPr algn="r">
              <a:lnSpc>
                <a:spcPct val="100000"/>
              </a:lnSpc>
              <a:spcAft>
                <a:spcPts val="0"/>
              </a:spcAft>
              <a:defRPr sz="1800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362046996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=""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=""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=""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=""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=""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="" xmlns:a16="http://schemas.microsoft.com/office/drawing/2014/main" id="{2F079DAE-8087-FE48-B24F-3114264C099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="" xmlns:a16="http://schemas.microsoft.com/office/drawing/2014/main" id="{F615992A-2E96-9841-A17D-A1581687B4A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="" xmlns:a16="http://schemas.microsoft.com/office/drawing/2014/main" id="{2B4AA268-8909-0A46-B5FD-C7B5494FB6F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220748045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=""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=""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=""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=""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=""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="" xmlns:a16="http://schemas.microsoft.com/office/drawing/2014/main" id="{36C85B24-1F14-2A46-91FC-0B7FC6738D0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="" xmlns:a16="http://schemas.microsoft.com/office/drawing/2014/main" id="{54E46A9B-34F6-7B44-BE45-AAEC5E45425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="" xmlns:a16="http://schemas.microsoft.com/office/drawing/2014/main" id="{F853C672-16A4-9247-B4D1-3250EC97071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422931958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=""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=""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6">
            <a:extLst>
              <a:ext uri="{FF2B5EF4-FFF2-40B4-BE49-F238E27FC236}">
                <a16:creationId xmlns="" xmlns:a16="http://schemas.microsoft.com/office/drawing/2014/main" id="{C0D333F6-48EC-8A4C-A930-531E2DE5E3C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27301" y="1437861"/>
            <a:ext cx="50599" cy="13434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9" name="Espace réservé du texte 2">
            <a:extLst>
              <a:ext uri="{FF2B5EF4-FFF2-40B4-BE49-F238E27FC236}">
                <a16:creationId xmlns="" xmlns:a16="http://schemas.microsoft.com/office/drawing/2014/main" id="{9F24CBFD-D250-A846-8089-C12AD963658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116013" y="1438275"/>
            <a:ext cx="7156450" cy="1343025"/>
          </a:xfrm>
          <a:prstGeom prst="rect">
            <a:avLst/>
          </a:prstGeom>
        </p:spPr>
        <p:txBody>
          <a:bodyPr/>
          <a:lstStyle>
            <a:lvl1pPr>
              <a:defRPr sz="36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0" name="Espace réservé du texte 5">
            <a:extLst>
              <a:ext uri="{FF2B5EF4-FFF2-40B4-BE49-F238E27FC236}">
                <a16:creationId xmlns="" xmlns:a16="http://schemas.microsoft.com/office/drawing/2014/main" id="{0053A370-BCB9-F741-B757-FB3ED04A0B7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116013" y="3747290"/>
            <a:ext cx="2998787" cy="16383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 b="1" i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="" xmlns:a16="http://schemas.microsoft.com/office/drawing/2014/main" id="{DDEF4A67-CF56-D046-AA7C-7AF35FFB01E6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392341" y="3746502"/>
            <a:ext cx="2998787" cy="16383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 b="1" i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="" xmlns:a16="http://schemas.microsoft.com/office/drawing/2014/main" id="{E702EB90-1B53-5B40-B4D8-18EFA767867C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7668669" y="3746502"/>
            <a:ext cx="2998787" cy="16383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 b="1" i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41079508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2 CN Couverture fond couleur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xmlns="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437375" y="2188868"/>
            <a:ext cx="5247825" cy="415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fr-FR" dirty="0"/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xmlns="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5930575" cy="4157999"/>
          </a:xfrm>
          <a:prstGeom prst="rect">
            <a:avLst/>
          </a:prstGeom>
          <a:solidFill>
            <a:schemeClr val="accent4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 smtClean="0"/>
              <a:t>CLIQUEZ POUR AJOUTER UN TITRE</a:t>
            </a:r>
            <a:endParaRPr lang="fr-FR" dirty="0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xmlns="" id="{4B17E3FC-C8AD-432C-B477-A8A2BEAFFBF7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6C561DA0-B814-4EF6-AE72-CCC3C5D5FDED}" type="datetimeFigureOut">
              <a:rPr lang="fr-FR" smtClean="0"/>
              <a:pPr/>
              <a:t>16/09/2021</a:t>
            </a:fld>
            <a:endParaRPr lang="fr-FR" dirty="0"/>
          </a:p>
        </p:txBody>
      </p:sp>
      <p:sp>
        <p:nvSpPr>
          <p:cNvPr id="7" name="Espace réservé pour une image  2">
            <a:extLst>
              <a:ext uri="{FF2B5EF4-FFF2-40B4-BE49-F238E27FC236}">
                <a16:creationId xmlns:a16="http://schemas.microsoft.com/office/drawing/2014/main" xmlns="" id="{45636969-196D-9944-A942-B6A2D9480C96}"/>
              </a:ext>
            </a:extLst>
          </p:cNvPr>
          <p:cNvSpPr>
            <a:spLocks noGrp="1"/>
          </p:cNvSpPr>
          <p:nvPr>
            <p:ph type="pic" idx="20" hasCustomPrompt="1"/>
          </p:nvPr>
        </p:nvSpPr>
        <p:spPr>
          <a:xfrm>
            <a:off x="506801" y="336883"/>
            <a:ext cx="7385915" cy="168442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>
                <a:solidFill>
                  <a:schemeClr val="accent4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Logo </a:t>
            </a:r>
            <a:r>
              <a:rPr lang="fr-FR" dirty="0" smtClean="0"/>
              <a:t>Organisme</a:t>
            </a:r>
            <a:endParaRPr lang="fr-FR" dirty="0"/>
          </a:p>
        </p:txBody>
      </p:sp>
      <p:sp>
        <p:nvSpPr>
          <p:cNvPr id="6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9" y="4834372"/>
            <a:ext cx="5724394" cy="75247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5275385" y="6001381"/>
            <a:ext cx="6424490" cy="32908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822386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3 CN Couverture fond coule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1">
            <a:extLst>
              <a:ext uri="{FF2B5EF4-FFF2-40B4-BE49-F238E27FC236}">
                <a16:creationId xmlns:a16="http://schemas.microsoft.com/office/drawing/2014/main" xmlns="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11178400" cy="4157999"/>
          </a:xfrm>
          <a:prstGeom prst="rect">
            <a:avLst/>
          </a:prstGeom>
          <a:solidFill>
            <a:schemeClr val="accent4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 smtClean="0"/>
              <a:t>CLIQUEZ POUR AJOUTER UN TITRE</a:t>
            </a:r>
            <a:endParaRPr lang="fr-FR" dirty="0"/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xmlns="" id="{92507B6F-FE6B-4F61-B061-42BC8C5E7C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6C561DA0-B814-4EF6-AE72-CCC3C5D5FDED}" type="datetimeFigureOut">
              <a:rPr lang="fr-FR" smtClean="0"/>
              <a:pPr/>
              <a:t>16/09/2021</a:t>
            </a:fld>
            <a:endParaRPr lang="fr-FR" dirty="0"/>
          </a:p>
        </p:txBody>
      </p:sp>
      <p:sp>
        <p:nvSpPr>
          <p:cNvPr id="5" name="Espace réservé pour une image  2">
            <a:extLst>
              <a:ext uri="{FF2B5EF4-FFF2-40B4-BE49-F238E27FC236}">
                <a16:creationId xmlns:a16="http://schemas.microsoft.com/office/drawing/2014/main" xmlns="" id="{859698BC-337F-3746-A8D1-B5CB5222645C}"/>
              </a:ext>
            </a:extLst>
          </p:cNvPr>
          <p:cNvSpPr>
            <a:spLocks noGrp="1"/>
          </p:cNvSpPr>
          <p:nvPr>
            <p:ph type="pic" idx="20" hasCustomPrompt="1"/>
          </p:nvPr>
        </p:nvSpPr>
        <p:spPr>
          <a:xfrm>
            <a:off x="506801" y="336883"/>
            <a:ext cx="7385915" cy="168442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>
                <a:solidFill>
                  <a:schemeClr val="accent4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Logo </a:t>
            </a:r>
            <a:r>
              <a:rPr lang="fr-FR" dirty="0" smtClean="0"/>
              <a:t>Organisme</a:t>
            </a:r>
            <a:endParaRPr lang="fr-FR" dirty="0"/>
          </a:p>
        </p:txBody>
      </p:sp>
      <p:sp>
        <p:nvSpPr>
          <p:cNvPr id="6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8" y="4834372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7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979963" y="5946118"/>
            <a:ext cx="6685398" cy="35621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78473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=""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82903"/>
            <a:ext cx="11186809" cy="5406942"/>
          </a:xfrm>
          <a:prstGeom prst="rect">
            <a:avLst/>
          </a:prstGeom>
          <a:solidFill>
            <a:schemeClr val="tx1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=""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68705"/>
            <a:ext cx="1080000" cy="55273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=""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=""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=""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=""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76893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=""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=""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=""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=""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=""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=""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5873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=""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=""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76893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=""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=""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=""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=""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=""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=""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=""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=""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=""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pic>
        <p:nvPicPr>
          <p:cNvPr id="25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39" y="5974918"/>
            <a:ext cx="4236721" cy="814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7377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=""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tx2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=""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=""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=""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=""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=""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=""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=""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=""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=""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=""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=""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=""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=""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=""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=""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=""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=""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=""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=""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=""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=""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=""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61984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=""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accent1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=""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=""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=""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=""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=""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=""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=""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=""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=""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=""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=""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=""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=""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=""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=""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=""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=""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=""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=""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=""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=""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=""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9062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>
            <a:extLst>
              <a:ext uri="{FF2B5EF4-FFF2-40B4-BE49-F238E27FC236}">
                <a16:creationId xmlns="" xmlns:a16="http://schemas.microsoft.com/office/drawing/2014/main" id="{FDD59078-F0EA-4B2B-B92A-CB1D0AA4F8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73095" y="6229647"/>
            <a:ext cx="1800000" cy="288000"/>
          </a:xfrm>
          <a:prstGeom prst="rect">
            <a:avLst/>
          </a:prstGeom>
        </p:spPr>
        <p:txBody>
          <a:bodyPr vert="horz" lIns="91440" tIns="45720" rIns="0" bIns="45720" rtlCol="0" anchor="ctr">
            <a:noAutofit/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A860558D-47B3-CE46-BCFD-EEB8EC94E2E9}" type="datetime1">
              <a:rPr lang="fr-FR" smtClean="0"/>
              <a:t>16/09/2021</a:t>
            </a:fld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="" xmlns:a16="http://schemas.microsoft.com/office/drawing/2014/main" id="{2A1B493F-9EAA-4161-9132-F480E263F1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95469" y="6229647"/>
            <a:ext cx="720000" cy="288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2" name="Espace réservé du titre 11">
            <a:extLst>
              <a:ext uri="{FF2B5EF4-FFF2-40B4-BE49-F238E27FC236}">
                <a16:creationId xmlns="" xmlns:a16="http://schemas.microsoft.com/office/drawing/2014/main" id="{55144D2C-A2A5-B94C-B384-9177ADFC1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8660" y="494778"/>
            <a:ext cx="11196000" cy="1114817"/>
          </a:xfrm>
          <a:prstGeom prst="rect">
            <a:avLst/>
          </a:prstGeom>
          <a:solidFill>
            <a:schemeClr val="tx1"/>
          </a:solidFill>
          <a:ln w="3175">
            <a:noFill/>
          </a:ln>
        </p:spPr>
        <p:txBody>
          <a:bodyPr vert="horz" lIns="864000" tIns="72000" rIns="72000" bIns="72000" rtlCol="0" anchor="ctr">
            <a:normAutofit/>
          </a:bodyPr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2" name="Espace réservé du texte 1">
            <a:extLst>
              <a:ext uri="{FF2B5EF4-FFF2-40B4-BE49-F238E27FC236}">
                <a16:creationId xmlns="" xmlns:a16="http://schemas.microsoft.com/office/drawing/2014/main" id="{9D6D73F9-492D-4585-A4AD-255F5B73B7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73095" y="2087731"/>
            <a:ext cx="10421565" cy="3780000"/>
          </a:xfrm>
          <a:prstGeom prst="rect">
            <a:avLst/>
          </a:prstGeom>
          <a:ln w="3175">
            <a:noFill/>
          </a:ln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Cliquez pour modifier les styles du texte du masque</a:t>
            </a:r>
            <a:endParaRPr lang="fr-FR" dirty="0"/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</a:t>
            </a:r>
            <a:r>
              <a:rPr lang="fr-FR" dirty="0" smtClean="0"/>
              <a:t>niveau</a:t>
            </a:r>
          </a:p>
          <a:p>
            <a:pPr lvl="3"/>
            <a:endParaRPr lang="fr-FR" dirty="0" smtClean="0"/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31654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38" r:id="rId4"/>
    <p:sldLayoutId id="2147483739" r:id="rId5"/>
    <p:sldLayoutId id="2147483740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  <p:sldLayoutId id="2147483712" r:id="rId15"/>
    <p:sldLayoutId id="2147483713" r:id="rId16"/>
    <p:sldLayoutId id="2147483741" r:id="rId17"/>
    <p:sldLayoutId id="2147483742" r:id="rId18"/>
    <p:sldLayoutId id="2147483743" r:id="rId19"/>
    <p:sldLayoutId id="2147483744" r:id="rId20"/>
    <p:sldLayoutId id="2147483745" r:id="rId21"/>
    <p:sldLayoutId id="2147483714" r:id="rId22"/>
    <p:sldLayoutId id="2147483715" r:id="rId23"/>
    <p:sldLayoutId id="2147483716" r:id="rId24"/>
    <p:sldLayoutId id="2147483717" r:id="rId25"/>
    <p:sldLayoutId id="2147483718" r:id="rId26"/>
    <p:sldLayoutId id="2147483719" r:id="rId27"/>
    <p:sldLayoutId id="2147483720" r:id="rId28"/>
    <p:sldLayoutId id="2147483721" r:id="rId29"/>
    <p:sldLayoutId id="2147483722" r:id="rId30"/>
    <p:sldLayoutId id="2147483723" r:id="rId31"/>
    <p:sldLayoutId id="2147483724" r:id="rId32"/>
    <p:sldLayoutId id="2147483725" r:id="rId33"/>
    <p:sldLayoutId id="2147483726" r:id="rId34"/>
    <p:sldLayoutId id="2147483727" r:id="rId35"/>
    <p:sldLayoutId id="2147483728" r:id="rId36"/>
    <p:sldLayoutId id="2147483729" r:id="rId37"/>
    <p:sldLayoutId id="2147483730" r:id="rId38"/>
    <p:sldLayoutId id="2147483731" r:id="rId39"/>
    <p:sldLayoutId id="2147483732" r:id="rId40"/>
    <p:sldLayoutId id="2147483733" r:id="rId41"/>
    <p:sldLayoutId id="2147483734" r:id="rId42"/>
  </p:sldLayoutIdLst>
  <p:timing>
    <p:tnLst>
      <p:par>
        <p:cTn id="1" dur="indefinite" restart="never" nodeType="tmRoot"/>
      </p:par>
    </p:tnLst>
  </p:timing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200" b="1" kern="1200" cap="all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tx2"/>
        </a:buClr>
        <a:buFont typeface="Symbol" panose="05050102010706020507" pitchFamily="18" charset="2"/>
        <a:buNone/>
        <a:defRPr sz="2000" b="0" kern="1200">
          <a:solidFill>
            <a:schemeClr val="tx2"/>
          </a:solidFill>
          <a:latin typeface="+mn-lt"/>
          <a:ea typeface="+mn-ea"/>
          <a:cs typeface="+mn-cs"/>
        </a:defRPr>
      </a:lvl1pPr>
      <a:lvl2pPr marL="174625" indent="-174625" algn="l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tx2"/>
        </a:buClr>
        <a:buSzPct val="120000"/>
        <a:buFont typeface="Arial" panose="020B0604020202020204" pitchFamily="34" charset="0"/>
        <a:buChar char="•"/>
        <a:defRPr sz="1600" b="1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358775" indent="-184150" algn="l" defTabSz="914400" rtl="0" eaLnBrk="1" latinLnBrk="0" hangingPunct="1">
        <a:lnSpc>
          <a:spcPct val="110000"/>
        </a:lnSpc>
        <a:spcBef>
          <a:spcPts val="300"/>
        </a:spcBef>
        <a:spcAft>
          <a:spcPts val="0"/>
        </a:spcAft>
        <a:buClr>
          <a:schemeClr val="tx2"/>
        </a:buClr>
        <a:buFont typeface="Arial" panose="020B0604020202020204" pitchFamily="34" charset="0"/>
        <a:buChar char="-"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530225" indent="-171450" algn="l" defTabSz="914400" rtl="0" eaLnBrk="1" latinLnBrk="0" hangingPunct="1">
        <a:lnSpc>
          <a:spcPct val="110000"/>
        </a:lnSpc>
        <a:spcBef>
          <a:spcPts val="0"/>
        </a:spcBef>
        <a:spcAft>
          <a:spcPts val="0"/>
        </a:spcAft>
        <a:buClr>
          <a:schemeClr val="tx2"/>
        </a:buClr>
        <a:buSzPct val="100000"/>
        <a:buFont typeface="Arial" panose="020B0604020202020204" pitchFamily="34" charset="0"/>
        <a:buChar char="•"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4pPr>
      <a:lvl5pPr marL="538163" indent="-80963" algn="l" defTabSz="914400" rtl="0" eaLnBrk="1" latinLnBrk="0" hangingPunct="1">
        <a:lnSpc>
          <a:spcPct val="110000"/>
        </a:lnSpc>
        <a:spcBef>
          <a:spcPts val="0"/>
        </a:spcBef>
        <a:spcAft>
          <a:spcPts val="0"/>
        </a:spcAft>
        <a:buFont typeface="Arial" panose="020B0604020202020204" pitchFamily="34" charset="0"/>
        <a:buNone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onespacesante.fr/" TargetMode="External"/><Relationship Id="rId2" Type="http://schemas.openxmlformats.org/officeDocument/2006/relationships/hyperlink" Target="https://www.youtube.com/watch?v=0KQsoxOL4qM" TargetMode="External"/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svg"/><Relationship Id="rId7" Type="http://schemas.openxmlformats.org/officeDocument/2006/relationships/image" Target="../media/image9.png"/><Relationship Id="rId12" Type="http://schemas.openxmlformats.org/officeDocument/2006/relationships/image" Target="../media/image134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28.svg"/><Relationship Id="rId11" Type="http://schemas.openxmlformats.org/officeDocument/2006/relationships/image" Target="../media/image11.png"/><Relationship Id="rId5" Type="http://schemas.openxmlformats.org/officeDocument/2006/relationships/image" Target="../media/image8.png"/><Relationship Id="rId10" Type="http://schemas.openxmlformats.org/officeDocument/2006/relationships/image" Target="../media/image132.svg"/><Relationship Id="rId4" Type="http://schemas.openxmlformats.org/officeDocument/2006/relationships/image" Target="../media/image126.sv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20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2.jpeg"/><Relationship Id="rId7" Type="http://schemas.openxmlformats.org/officeDocument/2006/relationships/image" Target="../media/image118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23.png"/><Relationship Id="rId9" Type="http://schemas.openxmlformats.org/officeDocument/2006/relationships/image" Target="../media/image120.sv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CFBEF-98C3-6C4D-AECE-A89E43EA2455}" type="datetime1">
              <a:rPr lang="fr-FR" smtClean="0"/>
              <a:t>16/09/2021</a:t>
            </a:fld>
            <a:endParaRPr lang="fr-FR" dirty="0"/>
          </a:p>
        </p:txBody>
      </p:sp>
      <p:pic>
        <p:nvPicPr>
          <p:cNvPr id="2052" name="Picture 4" descr="\\w113101003af\Communication\Travaux\Espace Numérique en Santé\Atelier com\Supports nationaux\Charte MES\Logo_Mon espace sante\RVB\logo blan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2987" y="2809874"/>
            <a:ext cx="4666509" cy="2895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re 1"/>
          <p:cNvSpPr>
            <a:spLocks noGrp="1"/>
          </p:cNvSpPr>
          <p:nvPr>
            <p:ph type="ctrTitle"/>
          </p:nvPr>
        </p:nvSpPr>
        <p:spPr>
          <a:xfrm>
            <a:off x="506800" y="2188868"/>
            <a:ext cx="11178400" cy="4157999"/>
          </a:xfrm>
        </p:spPr>
        <p:txBody>
          <a:bodyPr/>
          <a:lstStyle/>
          <a:p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				</a:t>
            </a:r>
            <a:r>
              <a:rPr lang="fr-FR" sz="3200" dirty="0" smtClean="0"/>
              <a:t>le nouveau service </a:t>
            </a:r>
            <a:br>
              <a:rPr lang="fr-FR" sz="3200" dirty="0" smtClean="0"/>
            </a:br>
            <a:r>
              <a:rPr lang="fr-FR" sz="3200" dirty="0"/>
              <a:t>	</a:t>
            </a:r>
            <a:r>
              <a:rPr lang="fr-FR" sz="3200" dirty="0" smtClean="0"/>
              <a:t>			pour mieux gérer sa santé</a:t>
            </a:r>
            <a:endParaRPr lang="fr-FR" sz="3200" dirty="0"/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300" y="2992822"/>
            <a:ext cx="2393294" cy="1485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010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10</a:t>
            </a:fld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>
            <a:normAutofit/>
          </a:bodyPr>
          <a:lstStyle/>
          <a:p>
            <a:r>
              <a:rPr lang="fr-FR" sz="2400" dirty="0" smtClean="0"/>
              <a:t>pour en savoir plus sur </a:t>
            </a:r>
            <a:r>
              <a:rPr lang="fr-FR" sz="2400" dirty="0"/>
              <a:t>Mon espace </a:t>
            </a:r>
            <a:r>
              <a:rPr lang="fr-FR" sz="2400" dirty="0" smtClean="0"/>
              <a:t>santé</a:t>
            </a:r>
            <a:endParaRPr lang="fr-FR" sz="2400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xmlns="" id="{08A5E9E8-F57B-374F-994E-CCA8C654DC4E}"/>
              </a:ext>
            </a:extLst>
          </p:cNvPr>
          <p:cNvSpPr txBox="1"/>
          <p:nvPr/>
        </p:nvSpPr>
        <p:spPr>
          <a:xfrm>
            <a:off x="1014550" y="2697032"/>
            <a:ext cx="963821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b="1" u="sng" dirty="0" smtClean="0">
                <a:hlinkClick r:id="rId2"/>
              </a:rPr>
              <a:t>https</a:t>
            </a:r>
            <a:r>
              <a:rPr lang="fr-FR" b="1" u="sng" dirty="0">
                <a:hlinkClick r:id="rId2"/>
              </a:rPr>
              <a:t>://</a:t>
            </a:r>
            <a:r>
              <a:rPr lang="fr-FR" b="1" u="sng" dirty="0" smtClean="0">
                <a:hlinkClick r:id="rId2"/>
              </a:rPr>
              <a:t>www.youtube.com/watch?v=0KQsoxOL4qM</a:t>
            </a:r>
            <a:endParaRPr lang="fr-FR" b="1" u="sng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https://www.monespacesante.fr</a:t>
            </a:r>
            <a:r>
              <a:rPr lang="fr-FR" b="1" dirty="0" smtClean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/</a:t>
            </a:r>
            <a:endParaRPr lang="fr-FR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b="1" u="sng" dirty="0"/>
              <a:t>https://www.ameli.fr/haute-garonne/assure/actualites/mon-espace-sante-un-nouveau-service-disponible-en-haute-garonne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Espace réservé de la date 2"/>
          <p:cNvSpPr txBox="1">
            <a:spLocks/>
          </p:cNvSpPr>
          <p:nvPr/>
        </p:nvSpPr>
        <p:spPr>
          <a:xfrm>
            <a:off x="10860704" y="6372000"/>
            <a:ext cx="1800000" cy="288000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83CFBEF-98C3-6C4D-AECE-A89E43EA2455}" type="datetime1">
              <a:rPr lang="fr-FR" sz="1200" smtClean="0"/>
              <a:pPr/>
              <a:t>16/09/2021</a:t>
            </a:fld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306175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La feuille de route du numérique en santé</a:t>
            </a:r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xmlns="" id="{7DAC61AD-F510-D24F-B6F0-18A04033F2D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78" r="859" b="5903"/>
          <a:stretch/>
        </p:blipFill>
        <p:spPr>
          <a:xfrm>
            <a:off x="353670" y="3627158"/>
            <a:ext cx="9213709" cy="231573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41A0CB28-CBC1-9841-B45D-A9C939D76C34}"/>
              </a:ext>
            </a:extLst>
          </p:cNvPr>
          <p:cNvSpPr/>
          <p:nvPr/>
        </p:nvSpPr>
        <p:spPr>
          <a:xfrm>
            <a:off x="10002628" y="1913368"/>
            <a:ext cx="1809126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spc="-70" dirty="0"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Arial"/>
              </a:rPr>
              <a:t>La </a:t>
            </a:r>
            <a:r>
              <a:rPr lang="fr-FR" b="1" spc="-70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Arial"/>
              </a:rPr>
              <a:t>feuille </a:t>
            </a:r>
            <a:br>
              <a:rPr lang="fr-FR" b="1" spc="-70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Arial"/>
              </a:rPr>
            </a:br>
            <a:r>
              <a:rPr lang="fr-FR" b="1" spc="-70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Arial"/>
              </a:rPr>
              <a:t>de </a:t>
            </a:r>
            <a:r>
              <a:rPr lang="fr-FR" b="1" spc="-70" dirty="0"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Arial"/>
              </a:rPr>
              <a:t>route, </a:t>
            </a:r>
            <a:br>
              <a:rPr lang="fr-FR" b="1" spc="-70" dirty="0"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Arial"/>
              </a:rPr>
            </a:br>
            <a:r>
              <a:rPr lang="fr-FR" b="1" spc="-70" dirty="0"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Arial"/>
              </a:rPr>
              <a:t>un programme inédit pour transformer notre système de santé.</a:t>
            </a:r>
          </a:p>
          <a:p>
            <a:pPr>
              <a:spcBef>
                <a:spcPts val="1200"/>
              </a:spcBef>
            </a:pPr>
            <a:r>
              <a:rPr lang="fr-FR" b="1" spc="-70" dirty="0"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Arial"/>
              </a:rPr>
              <a:t>Des réalisations concrètes </a:t>
            </a:r>
            <a:r>
              <a:rPr lang="fr-FR" b="1" spc="-70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Arial"/>
              </a:rPr>
              <a:t>et </a:t>
            </a:r>
            <a:r>
              <a:rPr lang="fr-FR" b="1" spc="-70" dirty="0"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Arial"/>
              </a:rPr>
              <a:t>des actions mises en place à un rythme soutenu.</a:t>
            </a:r>
            <a:endParaRPr lang="fr-FR" b="1" spc="-7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xmlns="" id="{BD42FFEA-AAA3-F34E-BEE7-6830EB3902E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613" t="15941" r="23949" b="13303"/>
          <a:stretch/>
        </p:blipFill>
        <p:spPr>
          <a:xfrm>
            <a:off x="512545" y="1599300"/>
            <a:ext cx="3177893" cy="2837244"/>
          </a:xfrm>
          <a:prstGeom prst="rect">
            <a:avLst/>
          </a:prstGeom>
        </p:spPr>
      </p:pic>
      <p:sp>
        <p:nvSpPr>
          <p:cNvPr id="12" name="Rectangle : coins arrondis 12">
            <a:extLst>
              <a:ext uri="{FF2B5EF4-FFF2-40B4-BE49-F238E27FC236}">
                <a16:creationId xmlns:a16="http://schemas.microsoft.com/office/drawing/2014/main" xmlns="" id="{BDC19517-04FE-994F-A381-43CB5D8232F0}"/>
              </a:ext>
            </a:extLst>
          </p:cNvPr>
          <p:cNvSpPr/>
          <p:nvPr/>
        </p:nvSpPr>
        <p:spPr>
          <a:xfrm>
            <a:off x="4250056" y="2006566"/>
            <a:ext cx="1364667" cy="419973"/>
          </a:xfrm>
          <a:prstGeom prst="roundRect">
            <a:avLst/>
          </a:prstGeom>
          <a:solidFill>
            <a:schemeClr val="tx1"/>
          </a:solidFill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 defTabSz="825500" hangingPunct="0"/>
            <a:r>
              <a:rPr lang="fr-FR" b="1" dirty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sept 2018 </a:t>
            </a:r>
            <a:endParaRPr lang="fr-FR" b="1" dirty="0">
              <a:solidFill>
                <a:schemeClr val="bg1"/>
              </a:solidFill>
              <a:latin typeface="+mj-lt"/>
              <a:cs typeface="Times New Roman" panose="02020603050405020304" pitchFamily="18" charset="0"/>
              <a:sym typeface="Helvetica Neue Medium"/>
            </a:endParaRPr>
          </a:p>
        </p:txBody>
      </p:sp>
      <p:sp>
        <p:nvSpPr>
          <p:cNvPr id="13" name="Rectangle : coins arrondis 13">
            <a:extLst>
              <a:ext uri="{FF2B5EF4-FFF2-40B4-BE49-F238E27FC236}">
                <a16:creationId xmlns:a16="http://schemas.microsoft.com/office/drawing/2014/main" xmlns="" id="{7734BEF7-B7F5-0549-B483-F5E40F94F821}"/>
              </a:ext>
            </a:extLst>
          </p:cNvPr>
          <p:cNvSpPr/>
          <p:nvPr/>
        </p:nvSpPr>
        <p:spPr>
          <a:xfrm>
            <a:off x="4250056" y="2668289"/>
            <a:ext cx="1364667" cy="419973"/>
          </a:xfrm>
          <a:prstGeom prst="roundRect">
            <a:avLst/>
          </a:prstGeom>
          <a:solidFill>
            <a:schemeClr val="tx1"/>
          </a:solidFill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 defTabSz="825500" hangingPunct="0"/>
            <a:r>
              <a:rPr lang="fr-FR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avril </a:t>
            </a:r>
            <a:r>
              <a:rPr lang="fr-FR" b="1" dirty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2019</a:t>
            </a:r>
            <a:r>
              <a:rPr lang="fr-FR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b="1" dirty="0">
              <a:solidFill>
                <a:schemeClr val="bg1"/>
              </a:solidFill>
              <a:latin typeface="+mj-lt"/>
              <a:cs typeface="Times New Roman" panose="02020603050405020304" pitchFamily="18" charset="0"/>
              <a:sym typeface="Helvetica Neue Medium"/>
            </a:endParaRPr>
          </a:p>
        </p:txBody>
      </p:sp>
      <p:sp>
        <p:nvSpPr>
          <p:cNvPr id="14" name="Rectangle : coins arrondis 14">
            <a:extLst>
              <a:ext uri="{FF2B5EF4-FFF2-40B4-BE49-F238E27FC236}">
                <a16:creationId xmlns:a16="http://schemas.microsoft.com/office/drawing/2014/main" xmlns="" id="{9CD7E90E-A723-6C49-967C-7FFB9C4B5ABC}"/>
              </a:ext>
            </a:extLst>
          </p:cNvPr>
          <p:cNvSpPr/>
          <p:nvPr/>
        </p:nvSpPr>
        <p:spPr>
          <a:xfrm>
            <a:off x="3870185" y="5697407"/>
            <a:ext cx="1479581" cy="385921"/>
          </a:xfrm>
          <a:prstGeom prst="round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 defTabSz="825500" hangingPunct="0"/>
            <a:r>
              <a:rPr lang="fr-FR" sz="1600" b="1" dirty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25 Avril 2019 </a:t>
            </a:r>
            <a:endParaRPr lang="fr-FR" sz="1600" b="1" dirty="0">
              <a:solidFill>
                <a:schemeClr val="bg1"/>
              </a:solidFill>
              <a:latin typeface="+mj-lt"/>
              <a:cs typeface="Times New Roman" panose="02020603050405020304" pitchFamily="18" charset="0"/>
              <a:sym typeface="Helvetica Neue Medium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CD5878F5-382E-0B40-A2F8-F5B51D604325}"/>
              </a:ext>
            </a:extLst>
          </p:cNvPr>
          <p:cNvSpPr/>
          <p:nvPr/>
        </p:nvSpPr>
        <p:spPr>
          <a:xfrm>
            <a:off x="5770110" y="1999242"/>
            <a:ext cx="2494520" cy="367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fr-FR" b="1" dirty="0">
                <a:ea typeface="Calibri" panose="020F0502020204030204" pitchFamily="34" charset="0"/>
                <a:cs typeface="Times New Roman" panose="02020603050405020304" pitchFamily="18" charset="0"/>
              </a:rPr>
              <a:t>Rapport </a:t>
            </a:r>
            <a:r>
              <a:rPr lang="fr-FR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Pon-Coury</a:t>
            </a:r>
            <a:endParaRPr lang="fr-FR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1DD55B7A-2F4A-CB4D-BC3E-A76D8BB33D03}"/>
              </a:ext>
            </a:extLst>
          </p:cNvPr>
          <p:cNvSpPr/>
          <p:nvPr/>
        </p:nvSpPr>
        <p:spPr>
          <a:xfrm>
            <a:off x="5798246" y="2633577"/>
            <a:ext cx="3880003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fr-FR" b="1" dirty="0">
                <a:ea typeface="Calibri" panose="020F0502020204030204" pitchFamily="34" charset="0"/>
                <a:cs typeface="Times New Roman" panose="02020603050405020304" pitchFamily="18" charset="0"/>
              </a:rPr>
              <a:t>Lancement de </a:t>
            </a:r>
            <a:r>
              <a:rPr lang="fr-FR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la feuille de route, </a:t>
            </a:r>
            <a:r>
              <a:rPr lang="fr-FR" b="1" dirty="0"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fr-FR" b="1" dirty="0"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b="1" dirty="0">
                <a:ea typeface="Calibri" panose="020F0502020204030204" pitchFamily="34" charset="0"/>
                <a:cs typeface="Times New Roman" panose="02020603050405020304" pitchFamily="18" charset="0"/>
              </a:rPr>
              <a:t>5 orientations, 30 actions.</a:t>
            </a:r>
          </a:p>
        </p:txBody>
      </p:sp>
      <p:sp>
        <p:nvSpPr>
          <p:cNvPr id="18" name="Espace réservé du numéro de diapositive 4"/>
          <p:cNvSpPr>
            <a:spLocks noGrp="1"/>
          </p:cNvSpPr>
          <p:nvPr>
            <p:ph type="sldNum" sz="quarter" idx="4294967295"/>
          </p:nvPr>
        </p:nvSpPr>
        <p:spPr>
          <a:xfrm>
            <a:off x="395469" y="6229647"/>
            <a:ext cx="720000" cy="288000"/>
          </a:xfrm>
          <a:prstGeom prst="rect">
            <a:avLst/>
          </a:prstGeom>
        </p:spPr>
        <p:txBody>
          <a:bodyPr/>
          <a:lstStyle/>
          <a:p>
            <a:fld id="{975A587B-5814-4D9B-9598-FE9CB954CB01}" type="slidenum">
              <a:rPr lang="fr-FR" sz="1200" smtClean="0"/>
              <a:pPr/>
              <a:t>2</a:t>
            </a:fld>
            <a:endParaRPr lang="fr-FR" sz="1200" dirty="0"/>
          </a:p>
        </p:txBody>
      </p:sp>
      <p:sp>
        <p:nvSpPr>
          <p:cNvPr id="17" name="Espace réservé de la date 2"/>
          <p:cNvSpPr txBox="1">
            <a:spLocks/>
          </p:cNvSpPr>
          <p:nvPr/>
        </p:nvSpPr>
        <p:spPr>
          <a:xfrm>
            <a:off x="10860704" y="6372000"/>
            <a:ext cx="1800000" cy="288000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83CFBEF-98C3-6C4D-AECE-A89E43EA2455}" type="datetime1">
              <a:rPr lang="fr-FR" sz="1200" smtClean="0"/>
              <a:pPr/>
              <a:t>16/09/2021</a:t>
            </a:fld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636446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5 grandes orientations</a:t>
            </a:r>
            <a:endParaRPr lang="fr-FR" dirty="0"/>
          </a:p>
        </p:txBody>
      </p:sp>
      <p:sp>
        <p:nvSpPr>
          <p:cNvPr id="18" name="Espace réservé du numéro de diapositive 4"/>
          <p:cNvSpPr>
            <a:spLocks noGrp="1"/>
          </p:cNvSpPr>
          <p:nvPr>
            <p:ph type="sldNum" sz="quarter" idx="4294967295"/>
          </p:nvPr>
        </p:nvSpPr>
        <p:spPr>
          <a:xfrm>
            <a:off x="395469" y="6229647"/>
            <a:ext cx="720000" cy="288000"/>
          </a:xfrm>
          <a:prstGeom prst="rect">
            <a:avLst/>
          </a:prstGeom>
        </p:spPr>
        <p:txBody>
          <a:bodyPr/>
          <a:lstStyle/>
          <a:p>
            <a:fld id="{975A587B-5814-4D9B-9598-FE9CB954CB01}" type="slidenum">
              <a:rPr lang="fr-FR" sz="1200" smtClean="0"/>
              <a:pPr/>
              <a:t>3</a:t>
            </a:fld>
            <a:endParaRPr lang="fr-FR" sz="1200" dirty="0"/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xmlns="" id="{55F6E3AC-2B79-CC41-AA07-6500EE2EB8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02" t="18397" r="3226" b="13261"/>
          <a:stretch/>
        </p:blipFill>
        <p:spPr>
          <a:xfrm>
            <a:off x="498624" y="1613153"/>
            <a:ext cx="8190335" cy="2573070"/>
          </a:xfrm>
          <a:prstGeom prst="rect">
            <a:avLst/>
          </a:prstGeom>
        </p:spPr>
      </p:pic>
      <p:grpSp>
        <p:nvGrpSpPr>
          <p:cNvPr id="19" name="Groupe 18"/>
          <p:cNvGrpSpPr/>
          <p:nvPr/>
        </p:nvGrpSpPr>
        <p:grpSpPr>
          <a:xfrm>
            <a:off x="4593791" y="4097584"/>
            <a:ext cx="7057447" cy="1843280"/>
            <a:chOff x="-990220" y="2235330"/>
            <a:chExt cx="13432312" cy="3508281"/>
          </a:xfrm>
        </p:grpSpPr>
        <p:sp>
          <p:nvSpPr>
            <p:cNvPr id="20" name="Rectangle : coins arrondis 39">
              <a:extLst>
                <a:ext uri="{FF2B5EF4-FFF2-40B4-BE49-F238E27FC236}">
                  <a16:creationId xmlns:a16="http://schemas.microsoft.com/office/drawing/2014/main" xmlns="" id="{EE786AF1-9A50-5646-8605-FBA92E5B267E}"/>
                </a:ext>
              </a:extLst>
            </p:cNvPr>
            <p:cNvSpPr/>
            <p:nvPr/>
          </p:nvSpPr>
          <p:spPr>
            <a:xfrm>
              <a:off x="4020665" y="4230340"/>
              <a:ext cx="2857734" cy="652152"/>
            </a:xfrm>
            <a:prstGeom prst="roundRect">
              <a:avLst/>
            </a:prstGeom>
            <a:solidFill>
              <a:srgbClr val="005C9B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fr-FR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21" name="Rectangle : coins arrondis 38">
              <a:extLst>
                <a:ext uri="{FF2B5EF4-FFF2-40B4-BE49-F238E27FC236}">
                  <a16:creationId xmlns:a16="http://schemas.microsoft.com/office/drawing/2014/main" xmlns="" id="{85B16FE9-50EE-294B-B61D-63F83C863F03}"/>
                </a:ext>
              </a:extLst>
            </p:cNvPr>
            <p:cNvSpPr/>
            <p:nvPr/>
          </p:nvSpPr>
          <p:spPr>
            <a:xfrm>
              <a:off x="6404621" y="4771462"/>
              <a:ext cx="2857734" cy="652152"/>
            </a:xfrm>
            <a:prstGeom prst="roundRect">
              <a:avLst/>
            </a:prstGeom>
            <a:solidFill>
              <a:srgbClr val="005C9B"/>
            </a:solidFill>
            <a:ln w="12700" cap="flat">
              <a:solidFill>
                <a:schemeClr val="bg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fr-FR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22" name="Ellipse 21">
              <a:extLst>
                <a:ext uri="{FF2B5EF4-FFF2-40B4-BE49-F238E27FC236}">
                  <a16:creationId xmlns:a16="http://schemas.microsoft.com/office/drawing/2014/main" xmlns="" id="{82ADB4AD-C26F-0140-9222-503BA9344FA0}"/>
                </a:ext>
              </a:extLst>
            </p:cNvPr>
            <p:cNvSpPr/>
            <p:nvPr/>
          </p:nvSpPr>
          <p:spPr>
            <a:xfrm>
              <a:off x="4732848" y="2235330"/>
              <a:ext cx="3508278" cy="3508279"/>
            </a:xfrm>
            <a:prstGeom prst="ellipse">
              <a:avLst/>
            </a:prstGeom>
            <a:noFill/>
            <a:ln w="47625" cap="flat">
              <a:solidFill>
                <a:srgbClr val="005C9B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fr-FR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xmlns="" id="{49C93CD7-592B-EF4A-8A69-E0651FDA72D0}"/>
                </a:ext>
              </a:extLst>
            </p:cNvPr>
            <p:cNvSpPr/>
            <p:nvPr/>
          </p:nvSpPr>
          <p:spPr>
            <a:xfrm>
              <a:off x="9262355" y="3175121"/>
              <a:ext cx="3179737" cy="14293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7625">
                <a:lnSpc>
                  <a:spcPct val="107000"/>
                </a:lnSpc>
                <a:spcAft>
                  <a:spcPts val="0"/>
                </a:spcAft>
              </a:pPr>
              <a:r>
                <a:rPr lang="fr-FR" sz="2000" b="1" dirty="0">
                  <a:cs typeface="Times New Roman" panose="02020603050405020304" pitchFamily="18" charset="0"/>
                </a:rPr>
                <a:t>l’Etat Plateforme 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xmlns="" id="{3201AB14-A37B-214C-A3B7-4125CF0C41C7}"/>
                </a:ext>
              </a:extLst>
            </p:cNvPr>
            <p:cNvSpPr/>
            <p:nvPr/>
          </p:nvSpPr>
          <p:spPr>
            <a:xfrm>
              <a:off x="-510064" y="2513569"/>
              <a:ext cx="3141588" cy="7570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algn="r">
                <a:lnSpc>
                  <a:spcPct val="107000"/>
                </a:lnSpc>
                <a:spcAft>
                  <a:spcPts val="0"/>
                </a:spcAft>
              </a:pPr>
              <a:r>
                <a:rPr lang="fr-FR" sz="2000" b="1" dirty="0">
                  <a:ea typeface="Calibri" panose="020F0502020204030204" pitchFamily="34" charset="0"/>
                  <a:cs typeface="Times New Roman" panose="02020603050405020304" pitchFamily="18" charset="0"/>
                </a:rPr>
                <a:t>Éthique</a:t>
              </a:r>
              <a:endParaRPr lang="fr-FR" sz="20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xmlns="" id="{42D9AFA7-2803-5944-8B67-A683002228F2}"/>
                </a:ext>
              </a:extLst>
            </p:cNvPr>
            <p:cNvSpPr/>
            <p:nvPr/>
          </p:nvSpPr>
          <p:spPr>
            <a:xfrm>
              <a:off x="-990220" y="3809116"/>
              <a:ext cx="3640948" cy="8025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algn="r">
                <a:lnSpc>
                  <a:spcPct val="107000"/>
                </a:lnSpc>
                <a:spcAft>
                  <a:spcPts val="0"/>
                </a:spcAft>
              </a:pPr>
              <a:r>
                <a:rPr lang="fr-FR" sz="2000" b="1" dirty="0">
                  <a:ea typeface="Calibri" panose="020F0502020204030204" pitchFamily="34" charset="0"/>
                  <a:cs typeface="Times New Roman" panose="02020603050405020304" pitchFamily="18" charset="0"/>
                </a:rPr>
                <a:t>Souverain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xmlns="" id="{AFFC959C-2EF1-F84C-BF29-4DDAEFD5925B}"/>
                </a:ext>
              </a:extLst>
            </p:cNvPr>
            <p:cNvSpPr/>
            <p:nvPr/>
          </p:nvSpPr>
          <p:spPr>
            <a:xfrm>
              <a:off x="263810" y="4986604"/>
              <a:ext cx="2381352" cy="7570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7625" algn="r">
                <a:lnSpc>
                  <a:spcPct val="107000"/>
                </a:lnSpc>
                <a:spcAft>
                  <a:spcPts val="0"/>
                </a:spcAft>
              </a:pPr>
              <a:r>
                <a:rPr lang="fr-FR" sz="2000" b="1" dirty="0">
                  <a:ea typeface="Calibri" panose="020F0502020204030204" pitchFamily="34" charset="0"/>
                  <a:cs typeface="Times New Roman" panose="02020603050405020304" pitchFamily="18" charset="0"/>
                </a:rPr>
                <a:t>Citoyen</a:t>
              </a:r>
            </a:p>
          </p:txBody>
        </p:sp>
        <p:sp>
          <p:nvSpPr>
            <p:cNvPr id="27" name="Ellipse 26">
              <a:extLst>
                <a:ext uri="{FF2B5EF4-FFF2-40B4-BE49-F238E27FC236}">
                  <a16:creationId xmlns:a16="http://schemas.microsoft.com/office/drawing/2014/main" xmlns="" id="{C199FBC0-036D-334F-AA76-3A14A1BBA75B}"/>
                </a:ext>
              </a:extLst>
            </p:cNvPr>
            <p:cNvSpPr/>
            <p:nvPr/>
          </p:nvSpPr>
          <p:spPr>
            <a:xfrm>
              <a:off x="2671133" y="2704362"/>
              <a:ext cx="403519" cy="403519"/>
            </a:xfrm>
            <a:prstGeom prst="ellipse">
              <a:avLst/>
            </a:prstGeom>
            <a:solidFill>
              <a:srgbClr val="005C9B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fr-FR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28" name="Ellipse 27">
              <a:extLst>
                <a:ext uri="{FF2B5EF4-FFF2-40B4-BE49-F238E27FC236}">
                  <a16:creationId xmlns:a16="http://schemas.microsoft.com/office/drawing/2014/main" xmlns="" id="{4C2BBBF5-8BE7-F443-8C9E-EA68A62142F9}"/>
                </a:ext>
              </a:extLst>
            </p:cNvPr>
            <p:cNvSpPr/>
            <p:nvPr/>
          </p:nvSpPr>
          <p:spPr>
            <a:xfrm>
              <a:off x="2683137" y="5074688"/>
              <a:ext cx="403519" cy="403519"/>
            </a:xfrm>
            <a:prstGeom prst="ellipse">
              <a:avLst/>
            </a:prstGeom>
            <a:solidFill>
              <a:srgbClr val="005C9B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fr-FR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29" name="Ellipse 28">
              <a:extLst>
                <a:ext uri="{FF2B5EF4-FFF2-40B4-BE49-F238E27FC236}">
                  <a16:creationId xmlns:a16="http://schemas.microsoft.com/office/drawing/2014/main" xmlns="" id="{577892EC-A12B-8148-9F1A-84C09F3B2D8A}"/>
                </a:ext>
              </a:extLst>
            </p:cNvPr>
            <p:cNvSpPr/>
            <p:nvPr/>
          </p:nvSpPr>
          <p:spPr>
            <a:xfrm>
              <a:off x="2669463" y="3930933"/>
              <a:ext cx="403519" cy="403519"/>
            </a:xfrm>
            <a:prstGeom prst="ellipse">
              <a:avLst/>
            </a:prstGeom>
            <a:solidFill>
              <a:srgbClr val="005C9B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fr-FR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endParaRPr>
            </a:p>
          </p:txBody>
        </p:sp>
        <p:cxnSp>
          <p:nvCxnSpPr>
            <p:cNvPr id="30" name="Connecteur droit 29">
              <a:extLst>
                <a:ext uri="{FF2B5EF4-FFF2-40B4-BE49-F238E27FC236}">
                  <a16:creationId xmlns:a16="http://schemas.microsoft.com/office/drawing/2014/main" xmlns="" id="{D51F724A-C9F2-AC4A-B7B4-053661771D67}"/>
                </a:ext>
              </a:extLst>
            </p:cNvPr>
            <p:cNvCxnSpPr>
              <a:cxnSpLocks/>
              <a:stCxn id="29" idx="6"/>
              <a:endCxn id="20" idx="1"/>
            </p:cNvCxnSpPr>
            <p:nvPr/>
          </p:nvCxnSpPr>
          <p:spPr>
            <a:xfrm>
              <a:off x="3072981" y="4132692"/>
              <a:ext cx="947684" cy="423724"/>
            </a:xfrm>
            <a:prstGeom prst="line">
              <a:avLst/>
            </a:prstGeom>
            <a:noFill/>
            <a:ln w="25400" cap="flat">
              <a:solidFill>
                <a:srgbClr val="005C9B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xmlns="" id="{7CC2D571-E7D1-EE49-BB97-D00591849D8F}"/>
                </a:ext>
              </a:extLst>
            </p:cNvPr>
            <p:cNvCxnSpPr>
              <a:cxnSpLocks/>
              <a:stCxn id="27" idx="5"/>
            </p:cNvCxnSpPr>
            <p:nvPr/>
          </p:nvCxnSpPr>
          <p:spPr>
            <a:xfrm>
              <a:off x="3015559" y="3048787"/>
              <a:ext cx="1050524" cy="1503160"/>
            </a:xfrm>
            <a:prstGeom prst="line">
              <a:avLst/>
            </a:prstGeom>
            <a:noFill/>
            <a:ln w="25400" cap="flat">
              <a:solidFill>
                <a:srgbClr val="005C9B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32" name="Connecteur droit 31">
              <a:extLst>
                <a:ext uri="{FF2B5EF4-FFF2-40B4-BE49-F238E27FC236}">
                  <a16:creationId xmlns:a16="http://schemas.microsoft.com/office/drawing/2014/main" xmlns="" id="{6047B2EB-4379-AF46-A970-F733FBF7380F}"/>
                </a:ext>
              </a:extLst>
            </p:cNvPr>
            <p:cNvCxnSpPr>
              <a:cxnSpLocks/>
              <a:stCxn id="28" idx="6"/>
            </p:cNvCxnSpPr>
            <p:nvPr/>
          </p:nvCxnSpPr>
          <p:spPr>
            <a:xfrm flipV="1">
              <a:off x="3086656" y="4577546"/>
              <a:ext cx="934009" cy="698900"/>
            </a:xfrm>
            <a:prstGeom prst="line">
              <a:avLst/>
            </a:prstGeom>
            <a:noFill/>
            <a:ln w="25400" cap="flat">
              <a:solidFill>
                <a:srgbClr val="005C9B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xmlns="" id="{F9D34C10-5DC0-F448-889C-F483E0AA20CD}"/>
                </a:ext>
              </a:extLst>
            </p:cNvPr>
            <p:cNvSpPr/>
            <p:nvPr/>
          </p:nvSpPr>
          <p:spPr>
            <a:xfrm>
              <a:off x="4122692" y="2403816"/>
              <a:ext cx="3870413" cy="18679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algn="ctr">
                <a:lnSpc>
                  <a:spcPct val="107000"/>
                </a:lnSpc>
                <a:spcAft>
                  <a:spcPts val="0"/>
                </a:spcAft>
              </a:pPr>
              <a:r>
                <a:rPr lang="fr-FR" b="1" dirty="0">
                  <a:ea typeface="Calibri" panose="020F0502020204030204" pitchFamily="34" charset="0"/>
                  <a:cs typeface="Times New Roman" panose="02020603050405020304" pitchFamily="18" charset="0"/>
                </a:rPr>
                <a:t>La Feuille </a:t>
              </a:r>
              <a:br>
                <a:rPr lang="fr-FR" b="1" dirty="0">
                  <a:ea typeface="Calibri" panose="020F0502020204030204" pitchFamily="34" charset="0"/>
                  <a:cs typeface="Times New Roman" panose="02020603050405020304" pitchFamily="18" charset="0"/>
                </a:rPr>
              </a:br>
              <a:r>
                <a:rPr lang="fr-FR" b="1" dirty="0">
                  <a:ea typeface="Calibri" panose="020F0502020204030204" pitchFamily="34" charset="0"/>
                  <a:cs typeface="Times New Roman" panose="02020603050405020304" pitchFamily="18" charset="0"/>
                </a:rPr>
                <a:t>de Route </a:t>
              </a:r>
              <a:br>
                <a:rPr lang="fr-FR" b="1" dirty="0">
                  <a:ea typeface="Calibri" panose="020F0502020204030204" pitchFamily="34" charset="0"/>
                  <a:cs typeface="Times New Roman" panose="02020603050405020304" pitchFamily="18" charset="0"/>
                </a:rPr>
              </a:br>
              <a:r>
                <a:rPr lang="fr-FR" b="1" dirty="0">
                  <a:ea typeface="Calibri" panose="020F0502020204030204" pitchFamily="34" charset="0"/>
                  <a:cs typeface="Times New Roman" panose="02020603050405020304" pitchFamily="18" charset="0"/>
                </a:rPr>
                <a:t>repose sur  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xmlns="" id="{0366F077-4297-294E-8E0B-397DEC18377D}"/>
                </a:ext>
              </a:extLst>
            </p:cNvPr>
            <p:cNvSpPr/>
            <p:nvPr/>
          </p:nvSpPr>
          <p:spPr>
            <a:xfrm>
              <a:off x="3175008" y="4211840"/>
              <a:ext cx="3663253" cy="698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algn="ctr">
                <a:lnSpc>
                  <a:spcPct val="107000"/>
                </a:lnSpc>
                <a:spcAft>
                  <a:spcPts val="0"/>
                </a:spcAft>
              </a:pPr>
              <a:r>
                <a:rPr lang="fr-FR" b="1" dirty="0">
                  <a:solidFill>
                    <a:schemeClr val="bg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Des valeurs 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xmlns="" id="{38864E54-4324-D241-B895-1E460909D737}"/>
                </a:ext>
              </a:extLst>
            </p:cNvPr>
            <p:cNvSpPr/>
            <p:nvPr/>
          </p:nvSpPr>
          <p:spPr>
            <a:xfrm>
              <a:off x="5599102" y="4776221"/>
              <a:ext cx="3663253" cy="69891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marL="457200" algn="ctr">
                <a:lnSpc>
                  <a:spcPct val="107000"/>
                </a:lnSpc>
                <a:spcAft>
                  <a:spcPts val="0"/>
                </a:spcAft>
              </a:pPr>
              <a:r>
                <a:rPr lang="fr-FR" b="1" dirty="0">
                  <a:solidFill>
                    <a:schemeClr val="bg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Une vision </a:t>
              </a:r>
            </a:p>
          </p:txBody>
        </p:sp>
        <p:sp>
          <p:nvSpPr>
            <p:cNvPr id="36" name="Ellipse 35">
              <a:extLst>
                <a:ext uri="{FF2B5EF4-FFF2-40B4-BE49-F238E27FC236}">
                  <a16:creationId xmlns:a16="http://schemas.microsoft.com/office/drawing/2014/main" xmlns="" id="{2C339793-4B93-CA43-B6C0-E35BAFFF7285}"/>
                </a:ext>
              </a:extLst>
            </p:cNvPr>
            <p:cNvSpPr/>
            <p:nvPr/>
          </p:nvSpPr>
          <p:spPr>
            <a:xfrm>
              <a:off x="9023329" y="3675654"/>
              <a:ext cx="403519" cy="403519"/>
            </a:xfrm>
            <a:prstGeom prst="ellipse">
              <a:avLst/>
            </a:prstGeom>
            <a:solidFill>
              <a:srgbClr val="005C9B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fr-FR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endParaRPr>
            </a:p>
          </p:txBody>
        </p: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xmlns="" id="{7ECD4ADC-1DC7-A649-9C95-866A3BD0B5F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623029" y="3907888"/>
              <a:ext cx="506488" cy="997535"/>
            </a:xfrm>
            <a:prstGeom prst="line">
              <a:avLst/>
            </a:prstGeom>
            <a:noFill/>
            <a:ln w="25400" cap="flat">
              <a:solidFill>
                <a:srgbClr val="005C9B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39" name="Espace réservé de la date 2"/>
          <p:cNvSpPr txBox="1">
            <a:spLocks/>
          </p:cNvSpPr>
          <p:nvPr/>
        </p:nvSpPr>
        <p:spPr>
          <a:xfrm>
            <a:off x="10860704" y="6372000"/>
            <a:ext cx="1800000" cy="288000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83CFBEF-98C3-6C4D-AECE-A89E43EA2455}" type="datetime1">
              <a:rPr lang="fr-FR" sz="1200" smtClean="0"/>
              <a:pPr/>
              <a:t>16/09/2021</a:t>
            </a:fld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1085331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2400" dirty="0"/>
              <a:t>Une mobilisation collective</a:t>
            </a:r>
            <a:endParaRPr lang="fr-FR" dirty="0"/>
          </a:p>
        </p:txBody>
      </p:sp>
      <p:sp>
        <p:nvSpPr>
          <p:cNvPr id="18" name="Espace réservé du numéro de diapositive 4"/>
          <p:cNvSpPr>
            <a:spLocks noGrp="1"/>
          </p:cNvSpPr>
          <p:nvPr>
            <p:ph type="sldNum" sz="quarter" idx="4294967295"/>
          </p:nvPr>
        </p:nvSpPr>
        <p:spPr>
          <a:xfrm>
            <a:off x="395469" y="6229647"/>
            <a:ext cx="720000" cy="288000"/>
          </a:xfrm>
          <a:prstGeom prst="rect">
            <a:avLst/>
          </a:prstGeom>
        </p:spPr>
        <p:txBody>
          <a:bodyPr/>
          <a:lstStyle/>
          <a:p>
            <a:fld id="{975A587B-5814-4D9B-9598-FE9CB954CB01}" type="slidenum">
              <a:rPr lang="fr-FR" sz="1200" smtClean="0"/>
              <a:pPr/>
              <a:t>4</a:t>
            </a:fld>
            <a:endParaRPr lang="fr-FR" sz="1200" dirty="0"/>
          </a:p>
        </p:txBody>
      </p:sp>
      <p:sp>
        <p:nvSpPr>
          <p:cNvPr id="38" name="TextBox 39">
            <a:extLst>
              <a:ext uri="{FF2B5EF4-FFF2-40B4-BE49-F238E27FC236}">
                <a16:creationId xmlns:a16="http://schemas.microsoft.com/office/drawing/2014/main" xmlns="" id="{474DA587-B43C-4C44-916A-03A3428D93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19803" y="2799747"/>
            <a:ext cx="352568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marL="0" marR="0" lvl="0" indent="0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600" b="1" u="none" strike="noStrike" kern="1200" cap="none" spc="0" normalizeH="0" baseline="0" noProof="0" dirty="0">
                <a:ln>
                  <a:noFill/>
                </a:ln>
                <a:solidFill>
                  <a:srgbClr val="005C9B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Professionnels de santé</a:t>
            </a:r>
          </a:p>
        </p:txBody>
      </p:sp>
      <p:pic>
        <p:nvPicPr>
          <p:cNvPr id="39" name="Graphique 27" descr="Femme médecin contour">
            <a:extLst>
              <a:ext uri="{FF2B5EF4-FFF2-40B4-BE49-F238E27FC236}">
                <a16:creationId xmlns:a16="http://schemas.microsoft.com/office/drawing/2014/main" xmlns="" id="{56CB9F06-B03B-DC4D-884C-979EC1D236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259906" y="2807737"/>
            <a:ext cx="1321229" cy="1321229"/>
          </a:xfrm>
          <a:prstGeom prst="rect">
            <a:avLst/>
          </a:prstGeom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ACFA68DC-335F-5A4F-863D-660703D7DCF7}"/>
              </a:ext>
            </a:extLst>
          </p:cNvPr>
          <p:cNvSpPr/>
          <p:nvPr/>
        </p:nvSpPr>
        <p:spPr bwMode="auto">
          <a:xfrm>
            <a:off x="8419803" y="5022876"/>
            <a:ext cx="35256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L’Etat et l’Assurance </a:t>
            </a:r>
            <a:r>
              <a:rPr lang="fr-FR" sz="1400" kern="0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kumimoji="0" lang="fr-FR" sz="140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aladie</a:t>
            </a:r>
            <a:r>
              <a:rPr kumimoji="0" lang="fr-FR" sz="140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construisent le service. Ils mettent en place les conditions de sécurité et de souveraineté de la plateforme.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xmlns="" id="{E9431F2E-6F7B-1B40-BEB5-83C7D16A31AA}"/>
              </a:ext>
            </a:extLst>
          </p:cNvPr>
          <p:cNvSpPr/>
          <p:nvPr/>
        </p:nvSpPr>
        <p:spPr bwMode="auto">
          <a:xfrm>
            <a:off x="1834279" y="4019474"/>
            <a:ext cx="269576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Les industriels développent les services référencés dans Mon espace santé en respectant les critères de sécurité, d’éthique et de qualité qui s’appliquent.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xmlns="" id="{2FCEA79F-9A8F-5A41-A6C0-26356F691256}"/>
              </a:ext>
            </a:extLst>
          </p:cNvPr>
          <p:cNvSpPr/>
          <p:nvPr/>
        </p:nvSpPr>
        <p:spPr bwMode="auto">
          <a:xfrm>
            <a:off x="8419803" y="3092688"/>
            <a:ext cx="352568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Les professionnels envoient leurs données de santé à leurs patients en toute sécurité en utilisant la messagerie </a:t>
            </a:r>
            <a:r>
              <a:rPr kumimoji="0" lang="fr-FR" sz="140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sécurisée et </a:t>
            </a:r>
            <a:r>
              <a:rPr kumimoji="0" lang="fr-FR" sz="140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en alimentant le </a:t>
            </a:r>
            <a:r>
              <a:rPr lang="fr-FR" sz="1400" kern="0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kumimoji="0" lang="fr-FR" sz="140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ossier</a:t>
            </a:r>
            <a:r>
              <a:rPr kumimoji="0" lang="fr-FR" sz="140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médical.</a:t>
            </a:r>
            <a:endParaRPr kumimoji="0" lang="fr-FR" sz="140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xmlns="" id="{93D9FD0E-A6C3-754B-A464-6538CFDB17A1}"/>
              </a:ext>
            </a:extLst>
          </p:cNvPr>
          <p:cNvSpPr/>
          <p:nvPr/>
        </p:nvSpPr>
        <p:spPr bwMode="auto">
          <a:xfrm>
            <a:off x="1803417" y="2262617"/>
            <a:ext cx="281725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Les citoyens alimentent eux même Mon espace </a:t>
            </a:r>
            <a:r>
              <a:rPr kumimoji="0" lang="fr-FR" sz="140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santé</a:t>
            </a:r>
            <a:r>
              <a:rPr kumimoji="0" lang="fr-FR" sz="140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 Ils donnent accès à leurs données santé pour être mieux soigné.</a:t>
            </a:r>
          </a:p>
        </p:txBody>
      </p:sp>
      <p:sp>
        <p:nvSpPr>
          <p:cNvPr id="44" name="Cylindre 43">
            <a:extLst>
              <a:ext uri="{FF2B5EF4-FFF2-40B4-BE49-F238E27FC236}">
                <a16:creationId xmlns:a16="http://schemas.microsoft.com/office/drawing/2014/main" xmlns="" id="{5F57F684-DA71-8F4D-82E4-69ED9D9E7012}"/>
              </a:ext>
            </a:extLst>
          </p:cNvPr>
          <p:cNvSpPr/>
          <p:nvPr/>
        </p:nvSpPr>
        <p:spPr>
          <a:xfrm>
            <a:off x="4687669" y="4819869"/>
            <a:ext cx="2316480" cy="737616"/>
          </a:xfrm>
          <a:prstGeom prst="can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Etat</a:t>
            </a:r>
          </a:p>
        </p:txBody>
      </p:sp>
      <p:sp>
        <p:nvSpPr>
          <p:cNvPr id="45" name="Cylindre 44">
            <a:extLst>
              <a:ext uri="{FF2B5EF4-FFF2-40B4-BE49-F238E27FC236}">
                <a16:creationId xmlns:a16="http://schemas.microsoft.com/office/drawing/2014/main" xmlns="" id="{E8B295E9-F47F-7048-9646-15F0E2846F4C}"/>
              </a:ext>
            </a:extLst>
          </p:cNvPr>
          <p:cNvSpPr/>
          <p:nvPr/>
        </p:nvSpPr>
        <p:spPr>
          <a:xfrm>
            <a:off x="4687669" y="4009101"/>
            <a:ext cx="2316480" cy="737616"/>
          </a:xfrm>
          <a:prstGeom prst="can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Industriels</a:t>
            </a:r>
          </a:p>
        </p:txBody>
      </p:sp>
      <p:sp>
        <p:nvSpPr>
          <p:cNvPr id="46" name="Cylindre 45">
            <a:extLst>
              <a:ext uri="{FF2B5EF4-FFF2-40B4-BE49-F238E27FC236}">
                <a16:creationId xmlns:a16="http://schemas.microsoft.com/office/drawing/2014/main" xmlns="" id="{5517E93D-D52C-9F4E-B284-7C430F7998FE}"/>
              </a:ext>
            </a:extLst>
          </p:cNvPr>
          <p:cNvSpPr/>
          <p:nvPr/>
        </p:nvSpPr>
        <p:spPr>
          <a:xfrm>
            <a:off x="4687669" y="3088605"/>
            <a:ext cx="2316480" cy="847344"/>
          </a:xfrm>
          <a:prstGeom prst="can">
            <a:avLst/>
          </a:prstGeom>
          <a:solidFill>
            <a:srgbClr val="005C9B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Professionnels de santé</a:t>
            </a:r>
          </a:p>
        </p:txBody>
      </p:sp>
      <p:sp>
        <p:nvSpPr>
          <p:cNvPr id="47" name="Cylindre 46">
            <a:extLst>
              <a:ext uri="{FF2B5EF4-FFF2-40B4-BE49-F238E27FC236}">
                <a16:creationId xmlns:a16="http://schemas.microsoft.com/office/drawing/2014/main" xmlns="" id="{F7BBA87A-D5F4-1243-8784-E7DA85915A2A}"/>
              </a:ext>
            </a:extLst>
          </p:cNvPr>
          <p:cNvSpPr/>
          <p:nvPr/>
        </p:nvSpPr>
        <p:spPr>
          <a:xfrm>
            <a:off x="4687669" y="2277837"/>
            <a:ext cx="2316480" cy="737616"/>
          </a:xfrm>
          <a:prstGeom prst="can">
            <a:avLst/>
          </a:prstGeom>
          <a:solidFill>
            <a:srgbClr val="F0804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Citoyens</a:t>
            </a:r>
          </a:p>
        </p:txBody>
      </p:sp>
      <p:sp>
        <p:nvSpPr>
          <p:cNvPr id="48" name="TextBox 39">
            <a:extLst>
              <a:ext uri="{FF2B5EF4-FFF2-40B4-BE49-F238E27FC236}">
                <a16:creationId xmlns:a16="http://schemas.microsoft.com/office/drawing/2014/main" xmlns="" id="{CFE47AC9-659C-9E46-9FA9-73F625443E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3417" y="1944788"/>
            <a:ext cx="185451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defTabSz="1219170">
              <a:defRPr/>
            </a:pPr>
            <a:r>
              <a:rPr lang="fr-FR" altLang="fr-FR" sz="1600" b="1" dirty="0">
                <a:solidFill>
                  <a:srgbClr val="F0804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Citoyens</a:t>
            </a:r>
          </a:p>
        </p:txBody>
      </p:sp>
      <p:pic>
        <p:nvPicPr>
          <p:cNvPr id="49" name="Graphique 37" descr="Femme avec bébé contour">
            <a:extLst>
              <a:ext uri="{FF2B5EF4-FFF2-40B4-BE49-F238E27FC236}">
                <a16:creationId xmlns:a16="http://schemas.microsoft.com/office/drawing/2014/main" xmlns="" id="{591A3055-2EC3-C244-9BF1-54173207AF2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0478" y="2047217"/>
            <a:ext cx="1158679" cy="1158679"/>
          </a:xfrm>
          <a:prstGeom prst="rect">
            <a:avLst/>
          </a:prstGeom>
        </p:spPr>
      </p:pic>
      <p:pic>
        <p:nvPicPr>
          <p:cNvPr id="50" name="Graphique 38" descr="Homme avec enfant contour">
            <a:extLst>
              <a:ext uri="{FF2B5EF4-FFF2-40B4-BE49-F238E27FC236}">
                <a16:creationId xmlns:a16="http://schemas.microsoft.com/office/drawing/2014/main" xmlns="" id="{9B0679E2-AB32-E340-8C7A-5AD4F7C69C2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44738" y="1903921"/>
            <a:ext cx="1343087" cy="1343087"/>
          </a:xfrm>
          <a:prstGeom prst="rect">
            <a:avLst/>
          </a:prstGeom>
        </p:spPr>
      </p:pic>
      <p:sp>
        <p:nvSpPr>
          <p:cNvPr id="51" name="TextBox 39">
            <a:extLst>
              <a:ext uri="{FF2B5EF4-FFF2-40B4-BE49-F238E27FC236}">
                <a16:creationId xmlns:a16="http://schemas.microsoft.com/office/drawing/2014/main" xmlns="" id="{E56F5EAA-DABE-5549-8B03-87AD7651F3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3417" y="3723893"/>
            <a:ext cx="185451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defTabSz="1219170">
              <a:defRPr/>
            </a:pPr>
            <a:r>
              <a:rPr lang="fr-FR" altLang="fr-FR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Industriels</a:t>
            </a:r>
          </a:p>
        </p:txBody>
      </p:sp>
      <p:pic>
        <p:nvPicPr>
          <p:cNvPr id="52" name="Graphique 4" descr="Ville contour">
            <a:extLst>
              <a:ext uri="{FF2B5EF4-FFF2-40B4-BE49-F238E27FC236}">
                <a16:creationId xmlns:a16="http://schemas.microsoft.com/office/drawing/2014/main" xmlns="" id="{F9044179-CF1E-E843-8A26-BC28284BDF3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26781" y="3580767"/>
            <a:ext cx="1631025" cy="1631025"/>
          </a:xfrm>
          <a:prstGeom prst="rect">
            <a:avLst/>
          </a:prstGeom>
        </p:spPr>
      </p:pic>
      <p:pic>
        <p:nvPicPr>
          <p:cNvPr id="53" name="Graphique 7" descr="Tribunal contour">
            <a:extLst>
              <a:ext uri="{FF2B5EF4-FFF2-40B4-BE49-F238E27FC236}">
                <a16:creationId xmlns:a16="http://schemas.microsoft.com/office/drawing/2014/main" xmlns="" id="{00B49634-3DC6-5B4F-A586-33CA442EEDC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=""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329032" y="4769942"/>
            <a:ext cx="1182975" cy="1182975"/>
          </a:xfrm>
          <a:prstGeom prst="rect">
            <a:avLst/>
          </a:prstGeom>
        </p:spPr>
      </p:pic>
      <p:sp>
        <p:nvSpPr>
          <p:cNvPr id="54" name="TextBox 39">
            <a:extLst>
              <a:ext uri="{FF2B5EF4-FFF2-40B4-BE49-F238E27FC236}">
                <a16:creationId xmlns:a16="http://schemas.microsoft.com/office/drawing/2014/main" xmlns="" id="{5719B87D-C32C-5243-B824-67ACBE77FE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19803" y="4747816"/>
            <a:ext cx="352568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marL="0" marR="0" lvl="0" indent="0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600" b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L’Etat</a:t>
            </a:r>
          </a:p>
        </p:txBody>
      </p:sp>
      <p:sp>
        <p:nvSpPr>
          <p:cNvPr id="22" name="Espace réservé de la date 2"/>
          <p:cNvSpPr txBox="1">
            <a:spLocks/>
          </p:cNvSpPr>
          <p:nvPr/>
        </p:nvSpPr>
        <p:spPr>
          <a:xfrm>
            <a:off x="10860704" y="6372000"/>
            <a:ext cx="1800000" cy="288000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83CFBEF-98C3-6C4D-AECE-A89E43EA2455}" type="datetime1">
              <a:rPr lang="fr-FR" sz="1200" smtClean="0"/>
              <a:pPr/>
              <a:t>16/09/2021</a:t>
            </a:fld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448121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5</a:t>
            </a:fld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fr-FR" sz="2400" dirty="0"/>
              <a:t>Mon espace santé, </a:t>
            </a:r>
            <a:r>
              <a:rPr lang="fr-FR" sz="2400" dirty="0" smtClean="0"/>
              <a:t>construit </a:t>
            </a:r>
            <a:r>
              <a:rPr lang="fr-FR" sz="2400" dirty="0"/>
              <a:t>pour et avec les usagers</a:t>
            </a:r>
            <a:endParaRPr lang="fr-FR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xmlns="" id="{08A5E9E8-F57B-374F-994E-CCA8C654DC4E}"/>
              </a:ext>
            </a:extLst>
          </p:cNvPr>
          <p:cNvSpPr txBox="1"/>
          <p:nvPr/>
        </p:nvSpPr>
        <p:spPr>
          <a:xfrm>
            <a:off x="1014550" y="2118955"/>
            <a:ext cx="105695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Un service à destination des 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citoyens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mais qui implique aussi 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les 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professionnels de santé.</a:t>
            </a:r>
            <a:b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xmlns="" id="{2A45B22F-CA08-8C42-B60B-88ABEE3DAB00}"/>
              </a:ext>
            </a:extLst>
          </p:cNvPr>
          <p:cNvSpPr txBox="1"/>
          <p:nvPr/>
        </p:nvSpPr>
        <p:spPr>
          <a:xfrm>
            <a:off x="1015225" y="3157242"/>
            <a:ext cx="85027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Un service 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construit en concertation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avec l’ensemble 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de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l’écosystème : 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usagers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et associations de patients 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mais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aussi professionnels de santé, institutions, 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acteurs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de terrain et industriels.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xmlns="" id="{1F1AC1AF-F69B-3948-A62A-4BE3D282AEF0}"/>
              </a:ext>
            </a:extLst>
          </p:cNvPr>
          <p:cNvSpPr txBox="1"/>
          <p:nvPr/>
        </p:nvSpPr>
        <p:spPr>
          <a:xfrm>
            <a:off x="1026125" y="4727918"/>
            <a:ext cx="106737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Une 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interface fluide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et conçue pour une consultation 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sur </a:t>
            </a:r>
            <a:r>
              <a:rPr lang="fr-FR" b="1" dirty="0" smtClean="0">
                <a:latin typeface="Arial" panose="020B0604020202020204" pitchFamily="34" charset="0"/>
                <a:cs typeface="Arial" panose="020B0604020202020204" pitchFamily="34" charset="0"/>
              </a:rPr>
              <a:t>mobile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FR" b="1" dirty="0" smtClean="0">
                <a:latin typeface="Arial" panose="020B0604020202020204" pitchFamily="34" charset="0"/>
                <a:cs typeface="Arial" panose="020B0604020202020204" pitchFamily="34" charset="0"/>
              </a:rPr>
              <a:t>tablette et 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ordinateur.</a:t>
            </a:r>
          </a:p>
        </p:txBody>
      </p:sp>
      <p:sp>
        <p:nvSpPr>
          <p:cNvPr id="14" name="Espace réservé de la date 2"/>
          <p:cNvSpPr txBox="1">
            <a:spLocks/>
          </p:cNvSpPr>
          <p:nvPr/>
        </p:nvSpPr>
        <p:spPr>
          <a:xfrm>
            <a:off x="10860704" y="6372000"/>
            <a:ext cx="1800000" cy="288000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83CFBEF-98C3-6C4D-AECE-A89E43EA2455}" type="datetime1">
              <a:rPr lang="fr-FR" sz="1200" smtClean="0"/>
              <a:pPr/>
              <a:t>16/09/2021</a:t>
            </a:fld>
            <a:endParaRPr lang="fr-FR" sz="1200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3358" y="2295218"/>
            <a:ext cx="3501646" cy="3058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050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6</a:t>
            </a:fld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fr-FR" sz="2400" spc="-150" dirty="0" smtClean="0"/>
              <a:t>4 fonctionnalités pour </a:t>
            </a:r>
            <a:r>
              <a:rPr lang="fr-FR" sz="2400" spc="-150" dirty="0"/>
              <a:t>mieux </a:t>
            </a:r>
            <a:r>
              <a:rPr lang="fr-FR" sz="2400" spc="-150" dirty="0" smtClean="0"/>
              <a:t>soigner et </a:t>
            </a:r>
            <a:r>
              <a:rPr lang="fr-FR" sz="2400" spc="-150" dirty="0"/>
              <a:t>gérer sa santé</a:t>
            </a:r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xmlns="" id="{27DAAB41-6A41-4B45-8049-68BC5CF4C8F1}"/>
              </a:ext>
            </a:extLst>
          </p:cNvPr>
          <p:cNvSpPr txBox="1"/>
          <p:nvPr/>
        </p:nvSpPr>
        <p:spPr>
          <a:xfrm>
            <a:off x="4293158" y="6079173"/>
            <a:ext cx="40420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*Ouverture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à partir 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de janvier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2022</a:t>
            </a:r>
          </a:p>
        </p:txBody>
      </p:sp>
      <p:grpSp>
        <p:nvGrpSpPr>
          <p:cNvPr id="11" name="Groupe 10">
            <a:extLst>
              <a:ext uri="{FF2B5EF4-FFF2-40B4-BE49-F238E27FC236}">
                <a16:creationId xmlns:a16="http://schemas.microsoft.com/office/drawing/2014/main" xmlns="" id="{B0B9CC5B-B5F7-6F49-9451-927C0D126088}"/>
              </a:ext>
            </a:extLst>
          </p:cNvPr>
          <p:cNvGrpSpPr/>
          <p:nvPr/>
        </p:nvGrpSpPr>
        <p:grpSpPr>
          <a:xfrm>
            <a:off x="4064679" y="1757000"/>
            <a:ext cx="4296475" cy="4291357"/>
            <a:chOff x="3264553" y="1728756"/>
            <a:chExt cx="4296475" cy="4291357"/>
          </a:xfrm>
        </p:grpSpPr>
        <p:sp>
          <p:nvSpPr>
            <p:cNvPr id="12" name="Partial Circle 11">
              <a:extLst>
                <a:ext uri="{FF2B5EF4-FFF2-40B4-BE49-F238E27FC236}">
                  <a16:creationId xmlns:a16="http://schemas.microsoft.com/office/drawing/2014/main" xmlns="" id="{4D7B0E15-FCCE-CB43-8700-A4BE044BBA97}"/>
                </a:ext>
              </a:extLst>
            </p:cNvPr>
            <p:cNvSpPr/>
            <p:nvPr/>
          </p:nvSpPr>
          <p:spPr bwMode="auto">
            <a:xfrm>
              <a:off x="3264553" y="1728756"/>
              <a:ext cx="4204108" cy="4205962"/>
            </a:xfrm>
            <a:prstGeom prst="pie">
              <a:avLst>
                <a:gd name="adj1" fmla="val 10800000"/>
                <a:gd name="adj2" fmla="val 16200000"/>
              </a:avLst>
            </a:prstGeom>
            <a:solidFill>
              <a:srgbClr val="2A9CA9">
                <a:lumMod val="60000"/>
                <a:lumOff val="4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Partial Circle 35">
              <a:extLst>
                <a:ext uri="{FF2B5EF4-FFF2-40B4-BE49-F238E27FC236}">
                  <a16:creationId xmlns:a16="http://schemas.microsoft.com/office/drawing/2014/main" xmlns="" id="{131A0A66-FEC4-D046-B1D2-507B32D7A654}"/>
                </a:ext>
              </a:extLst>
            </p:cNvPr>
            <p:cNvSpPr/>
            <p:nvPr/>
          </p:nvSpPr>
          <p:spPr bwMode="auto">
            <a:xfrm flipV="1">
              <a:off x="3264553" y="1814150"/>
              <a:ext cx="4204108" cy="4205962"/>
            </a:xfrm>
            <a:prstGeom prst="pie">
              <a:avLst>
                <a:gd name="adj1" fmla="val 10800000"/>
                <a:gd name="adj2" fmla="val 16200000"/>
              </a:avLst>
            </a:prstGeom>
            <a:solidFill>
              <a:srgbClr val="2A9CA9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600" b="0" i="0" u="none" strike="noStrike" kern="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TextBox 12">
              <a:extLst>
                <a:ext uri="{FF2B5EF4-FFF2-40B4-BE49-F238E27FC236}">
                  <a16:creationId xmlns:a16="http://schemas.microsoft.com/office/drawing/2014/main" xmlns="" id="{ABB772B4-BC31-BE4E-8D90-0B7F54541A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60786" y="2714832"/>
              <a:ext cx="1934459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altLang="fr-FR" sz="16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Le </a:t>
              </a:r>
              <a:r>
                <a:rPr lang="fr-FR" altLang="fr-FR" sz="1600" b="1" dirty="0" smtClean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dossier </a:t>
              </a:r>
              <a:r>
                <a:rPr lang="fr-FR" altLang="fr-FR" sz="16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/>
              </a:r>
              <a:br>
                <a:rPr lang="fr-FR" altLang="fr-FR" sz="16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fr-FR" altLang="fr-FR" sz="16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</a:t>
              </a:r>
              <a:r>
                <a:rPr lang="fr-FR" altLang="fr-FR" sz="1600" b="1" dirty="0" smtClean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édical</a:t>
              </a:r>
              <a:endParaRPr lang="fr-FR" alt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TextBox 40">
              <a:extLst>
                <a:ext uri="{FF2B5EF4-FFF2-40B4-BE49-F238E27FC236}">
                  <a16:creationId xmlns:a16="http://schemas.microsoft.com/office/drawing/2014/main" xmlns="" id="{A6173E3D-A096-0541-8436-A181063591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66241" y="4735039"/>
              <a:ext cx="1660847" cy="338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altLang="fr-FR" sz="1600" b="1" dirty="0" smtClean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L’agenda*</a:t>
              </a:r>
              <a:endParaRPr lang="fr-FR" alt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6" name="Graphic 1">
              <a:extLst>
                <a:ext uri="{FF2B5EF4-FFF2-40B4-BE49-F238E27FC236}">
                  <a16:creationId xmlns:a16="http://schemas.microsoft.com/office/drawing/2014/main" xmlns="" id="{4EC9951A-B397-8E44-A31E-21C2EE4661B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grayscl/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0225" y="2243622"/>
              <a:ext cx="329378" cy="446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Graphic 28" descr="Daily calendar">
              <a:extLst>
                <a:ext uri="{FF2B5EF4-FFF2-40B4-BE49-F238E27FC236}">
                  <a16:creationId xmlns:a16="http://schemas.microsoft.com/office/drawing/2014/main" xmlns="" id="{075F2B30-A8E8-B44B-9688-776B94F5DAA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grayscl/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7494" y="4220044"/>
              <a:ext cx="643071" cy="573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Partial Circle 36">
              <a:extLst>
                <a:ext uri="{FF2B5EF4-FFF2-40B4-BE49-F238E27FC236}">
                  <a16:creationId xmlns:a16="http://schemas.microsoft.com/office/drawing/2014/main" xmlns="" id="{5A2B96D7-B497-B24A-81F8-4625FD163DB9}"/>
                </a:ext>
              </a:extLst>
            </p:cNvPr>
            <p:cNvSpPr/>
            <p:nvPr/>
          </p:nvSpPr>
          <p:spPr bwMode="auto">
            <a:xfrm rot="16200000" flipV="1">
              <a:off x="3355991" y="1815078"/>
              <a:ext cx="4205963" cy="4204108"/>
            </a:xfrm>
            <a:prstGeom prst="pie">
              <a:avLst>
                <a:gd name="adj1" fmla="val 10800000"/>
                <a:gd name="adj2" fmla="val 16200000"/>
              </a:avLst>
            </a:prstGeom>
            <a:solidFill>
              <a:srgbClr val="2A9CA9">
                <a:lumMod val="60000"/>
                <a:lumOff val="4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Partial Circle 37">
              <a:extLst>
                <a:ext uri="{FF2B5EF4-FFF2-40B4-BE49-F238E27FC236}">
                  <a16:creationId xmlns:a16="http://schemas.microsoft.com/office/drawing/2014/main" xmlns="" id="{D8014491-C9F2-984D-92D7-CEF6D2CF8964}"/>
                </a:ext>
              </a:extLst>
            </p:cNvPr>
            <p:cNvSpPr/>
            <p:nvPr/>
          </p:nvSpPr>
          <p:spPr bwMode="auto">
            <a:xfrm rot="5400000">
              <a:off x="3355992" y="1729683"/>
              <a:ext cx="4205964" cy="4204109"/>
            </a:xfrm>
            <a:prstGeom prst="pie">
              <a:avLst>
                <a:gd name="adj1" fmla="val 10800000"/>
                <a:gd name="adj2" fmla="val 16200000"/>
              </a:avLst>
            </a:prstGeom>
            <a:solidFill>
              <a:srgbClr val="2A9CA9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TextBox 38">
              <a:extLst>
                <a:ext uri="{FF2B5EF4-FFF2-40B4-BE49-F238E27FC236}">
                  <a16:creationId xmlns:a16="http://schemas.microsoft.com/office/drawing/2014/main" xmlns="" id="{6AF4E4E5-2E2D-2F41-8F90-00EE6E2A6B7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14055" y="2708308"/>
              <a:ext cx="1660846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ctr">
                <a:defRPr/>
              </a:pPr>
              <a:r>
                <a:rPr lang="fr-FR" altLang="fr-FR" sz="16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La messagerie sécurisée</a:t>
              </a:r>
            </a:p>
          </p:txBody>
        </p:sp>
        <p:sp>
          <p:nvSpPr>
            <p:cNvPr id="21" name="TextBox 39">
              <a:extLst>
                <a:ext uri="{FF2B5EF4-FFF2-40B4-BE49-F238E27FC236}">
                  <a16:creationId xmlns:a16="http://schemas.microsoft.com/office/drawing/2014/main" xmlns="" id="{CFA2FDEA-D5AD-5C4E-A12C-97E072D788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58972" y="4623924"/>
              <a:ext cx="1660847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ctr">
                <a:defRPr/>
              </a:pPr>
              <a:r>
                <a:rPr lang="fr-FR" altLang="fr-FR" sz="16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Le catalogue</a:t>
              </a:r>
              <a:br>
                <a:rPr lang="fr-FR" altLang="fr-FR" sz="16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fr-FR" altLang="fr-FR" sz="1600" b="1" dirty="0" smtClean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d’applications*</a:t>
              </a:r>
              <a:endParaRPr lang="fr-FR" alt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2" name="Graphic 19" descr="Email">
              <a:extLst>
                <a:ext uri="{FF2B5EF4-FFF2-40B4-BE49-F238E27FC236}">
                  <a16:creationId xmlns:a16="http://schemas.microsoft.com/office/drawing/2014/main" xmlns="" id="{829CF170-FB70-EC41-8461-02817F5CF5A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grayscl/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56685" y="2207780"/>
              <a:ext cx="501909" cy="4846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Graphic 23">
              <a:extLst>
                <a:ext uri="{FF2B5EF4-FFF2-40B4-BE49-F238E27FC236}">
                  <a16:creationId xmlns:a16="http://schemas.microsoft.com/office/drawing/2014/main" xmlns="" id="{859066F9-01BD-2045-9046-294DFB231D1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grayscl/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89644" y="4206921"/>
              <a:ext cx="599502" cy="444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Ellipse 23">
              <a:extLst>
                <a:ext uri="{FF2B5EF4-FFF2-40B4-BE49-F238E27FC236}">
                  <a16:creationId xmlns:a16="http://schemas.microsoft.com/office/drawing/2014/main" xmlns="" id="{81A6FD93-AD93-7542-A89B-1F5A8DA9EC5A}"/>
                </a:ext>
              </a:extLst>
            </p:cNvPr>
            <p:cNvSpPr/>
            <p:nvPr/>
          </p:nvSpPr>
          <p:spPr>
            <a:xfrm>
              <a:off x="4818150" y="3128517"/>
              <a:ext cx="1238535" cy="1238535"/>
            </a:xfrm>
            <a:prstGeom prst="ellipse">
              <a:avLst/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fr-FR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1C42E60F-20C6-1146-AE92-71C396C0D5FD}"/>
              </a:ext>
            </a:extLst>
          </p:cNvPr>
          <p:cNvSpPr/>
          <p:nvPr/>
        </p:nvSpPr>
        <p:spPr bwMode="auto">
          <a:xfrm>
            <a:off x="616887" y="2029792"/>
            <a:ext cx="317458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fr-FR" sz="1400" b="1" kern="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Consultation et alimentation du </a:t>
            </a:r>
            <a:r>
              <a:rPr lang="fr-FR" sz="1400" b="1" kern="0" dirty="0" smtClean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dossier médical. </a:t>
            </a:r>
            <a:endParaRPr lang="fr-FR" sz="1400" b="1" kern="0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>
              <a:defRPr/>
            </a:pPr>
            <a:r>
              <a:rPr lang="fr-F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Je peux </a:t>
            </a:r>
            <a:r>
              <a:rPr lang="fr-FR" sz="1400" dirty="0" smtClean="0"/>
              <a:t>renseigner </a:t>
            </a:r>
            <a:r>
              <a:rPr lang="fr-FR" sz="1400" dirty="0"/>
              <a:t>m</a:t>
            </a:r>
            <a:r>
              <a:rPr lang="fr-FR" sz="1400" dirty="0" smtClean="0"/>
              <a:t>on </a:t>
            </a:r>
            <a:r>
              <a:rPr lang="fr-FR" sz="1400" dirty="0"/>
              <a:t>profil médical et </a:t>
            </a:r>
            <a:r>
              <a:rPr lang="fr-FR" sz="1400" dirty="0" smtClean="0"/>
              <a:t>stocker </a:t>
            </a:r>
            <a:r>
              <a:rPr lang="fr-FR" sz="1400" dirty="0"/>
              <a:t>m</a:t>
            </a:r>
            <a:r>
              <a:rPr lang="fr-FR" sz="1400" dirty="0" smtClean="0"/>
              <a:t>es </a:t>
            </a:r>
            <a:r>
              <a:rPr lang="fr-FR" sz="1400" dirty="0"/>
              <a:t>documents santé de façon </a:t>
            </a:r>
            <a:r>
              <a:rPr lang="fr-FR" sz="1400" dirty="0" smtClean="0"/>
              <a:t>sécurisée.</a:t>
            </a:r>
            <a:r>
              <a:rPr lang="fr-FR" sz="1400" dirty="0"/>
              <a:t/>
            </a:r>
            <a:br>
              <a:rPr lang="fr-FR" sz="1400" dirty="0"/>
            </a:br>
            <a:r>
              <a:rPr lang="fr-FR" sz="1400" dirty="0" smtClean="0"/>
              <a:t>Je peux ainsi </a:t>
            </a:r>
            <a:r>
              <a:rPr lang="fr-FR" sz="1400" dirty="0"/>
              <a:t>de les partager avec les professionnels de </a:t>
            </a:r>
            <a:r>
              <a:rPr lang="fr-FR" sz="1400" dirty="0" smtClean="0"/>
              <a:t>santé de mon choix  </a:t>
            </a:r>
            <a:r>
              <a:rPr lang="fr-FR" sz="1400" dirty="0"/>
              <a:t>pour améliorer </a:t>
            </a:r>
            <a:r>
              <a:rPr lang="fr-FR" sz="1400" dirty="0" smtClean="0"/>
              <a:t>mon suivi </a:t>
            </a:r>
            <a:r>
              <a:rPr lang="fr-FR" sz="1400" dirty="0"/>
              <a:t>médical (notamment en cas d’urgence). </a:t>
            </a:r>
            <a:endParaRPr lang="fr-FR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63924F7B-7AA6-384F-81E4-9BD12716F190}"/>
              </a:ext>
            </a:extLst>
          </p:cNvPr>
          <p:cNvSpPr/>
          <p:nvPr/>
        </p:nvSpPr>
        <p:spPr bwMode="auto">
          <a:xfrm>
            <a:off x="8582126" y="2029792"/>
            <a:ext cx="287669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1400" b="1" kern="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Réception en toute sécurité </a:t>
            </a:r>
            <a:r>
              <a:rPr lang="fr-FR" sz="1400" b="1" kern="0" dirty="0" smtClean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des </a:t>
            </a:r>
            <a:r>
              <a:rPr lang="fr-FR" sz="1400" b="1" kern="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informations personnelles </a:t>
            </a:r>
            <a:r>
              <a:rPr lang="fr-FR" sz="1400" dirty="0">
                <a:latin typeface="Arial" panose="020B0604020202020204" pitchFamily="34" charset="0"/>
                <a:cs typeface="Arial" panose="020B0604020202020204" pitchFamily="34" charset="0"/>
              </a:rPr>
              <a:t>en provenance </a:t>
            </a:r>
            <a:r>
              <a:rPr lang="fr-F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des professionnels de santé qui me suivent, </a:t>
            </a:r>
            <a:r>
              <a:rPr lang="fr-FR" sz="1400" dirty="0">
                <a:latin typeface="Arial" panose="020B0604020202020204" pitchFamily="34" charset="0"/>
                <a:cs typeface="Arial" panose="020B0604020202020204" pitchFamily="34" charset="0"/>
              </a:rPr>
              <a:t>via un service de messagerie de santé sécurisée</a:t>
            </a:r>
            <a:r>
              <a:rPr lang="fr-FR" sz="1400" kern="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fr-FR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xmlns="" id="{B57858C1-B580-7E41-96D7-384A79010A21}"/>
              </a:ext>
            </a:extLst>
          </p:cNvPr>
          <p:cNvSpPr/>
          <p:nvPr/>
        </p:nvSpPr>
        <p:spPr bwMode="auto">
          <a:xfrm>
            <a:off x="295991" y="4395296"/>
            <a:ext cx="349253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fr-FR" sz="1400" b="1" kern="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Agrégation des rendez-vous médicaux passés et à venir. </a:t>
            </a:r>
          </a:p>
          <a:p>
            <a:pPr algn="r">
              <a:defRPr/>
            </a:pPr>
            <a:r>
              <a:rPr lang="fr-FR" sz="1400" dirty="0">
                <a:latin typeface="Arial" panose="020B0604020202020204" pitchFamily="34" charset="0"/>
                <a:cs typeface="Arial" panose="020B0604020202020204" pitchFamily="34" charset="0"/>
              </a:rPr>
              <a:t>L’agenda </a:t>
            </a:r>
            <a:r>
              <a:rPr lang="fr-F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me permettra de </a:t>
            </a:r>
            <a:r>
              <a:rPr lang="fr-FR" sz="1400" dirty="0">
                <a:latin typeface="Arial" panose="020B0604020202020204" pitchFamily="34" charset="0"/>
                <a:cs typeface="Arial" panose="020B0604020202020204" pitchFamily="34" charset="0"/>
              </a:rPr>
              <a:t>recevoir des rappels personnalisés pour les vaccins et </a:t>
            </a:r>
            <a:r>
              <a:rPr lang="fr-F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les dépistages </a:t>
            </a:r>
            <a:r>
              <a:rPr lang="fr-FR" sz="1400" dirty="0">
                <a:latin typeface="Arial" panose="020B0604020202020204" pitchFamily="34" charset="0"/>
                <a:cs typeface="Arial" panose="020B0604020202020204" pitchFamily="34" charset="0"/>
              </a:rPr>
              <a:t>recommandés</a:t>
            </a:r>
            <a:r>
              <a:rPr lang="fr-FR" sz="1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xmlns="" id="{8ED7D6C3-2B45-7C4C-AF7F-F552A4A2BEC0}"/>
              </a:ext>
            </a:extLst>
          </p:cNvPr>
          <p:cNvSpPr/>
          <p:nvPr/>
        </p:nvSpPr>
        <p:spPr bwMode="auto">
          <a:xfrm>
            <a:off x="8626233" y="4395296"/>
            <a:ext cx="308634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1400" b="1" kern="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Accès à des applications utiles pour </a:t>
            </a:r>
            <a:r>
              <a:rPr lang="fr-FR" sz="1400" b="1" kern="0" dirty="0" smtClean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 santé</a:t>
            </a:r>
            <a:r>
              <a:rPr lang="fr-FR" sz="1400" kern="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FR" sz="1400" dirty="0">
                <a:latin typeface="Arial" panose="020B0604020202020204" pitchFamily="34" charset="0"/>
                <a:cs typeface="Arial" panose="020B0604020202020204" pitchFamily="34" charset="0"/>
              </a:rPr>
              <a:t>sélectionnées par l’Etat, compatibles avec Mon espace santé et rassemblées dans un catalogue.</a:t>
            </a:r>
          </a:p>
        </p:txBody>
      </p:sp>
      <p:cxnSp>
        <p:nvCxnSpPr>
          <p:cNvPr id="29" name="Connecteur droit 28">
            <a:extLst>
              <a:ext uri="{FF2B5EF4-FFF2-40B4-BE49-F238E27FC236}">
                <a16:creationId xmlns:a16="http://schemas.microsoft.com/office/drawing/2014/main" xmlns="" id="{E465F7AF-C3C4-524C-A575-CD320B9AA695}"/>
              </a:ext>
            </a:extLst>
          </p:cNvPr>
          <p:cNvCxnSpPr>
            <a:cxnSpLocks/>
          </p:cNvCxnSpPr>
          <p:nvPr/>
        </p:nvCxnSpPr>
        <p:spPr>
          <a:xfrm>
            <a:off x="7514313" y="2693791"/>
            <a:ext cx="939023" cy="0"/>
          </a:xfrm>
          <a:prstGeom prst="line">
            <a:avLst/>
          </a:prstGeom>
          <a:noFill/>
          <a:ln w="25400" cap="flat">
            <a:solidFill>
              <a:srgbClr val="DF2680"/>
            </a:solidFill>
            <a:prstDash val="solid"/>
            <a:miter lim="400000"/>
            <a:headEnd type="oval"/>
            <a:tailEnd type="oval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0" name="Connecteur droit 29">
            <a:extLst>
              <a:ext uri="{FF2B5EF4-FFF2-40B4-BE49-F238E27FC236}">
                <a16:creationId xmlns:a16="http://schemas.microsoft.com/office/drawing/2014/main" xmlns="" id="{4935F5CD-0F54-5844-98BB-7795277007D1}"/>
              </a:ext>
            </a:extLst>
          </p:cNvPr>
          <p:cNvCxnSpPr>
            <a:cxnSpLocks/>
          </p:cNvCxnSpPr>
          <p:nvPr/>
        </p:nvCxnSpPr>
        <p:spPr>
          <a:xfrm>
            <a:off x="7514313" y="4542046"/>
            <a:ext cx="939023" cy="0"/>
          </a:xfrm>
          <a:prstGeom prst="line">
            <a:avLst/>
          </a:prstGeom>
          <a:noFill/>
          <a:ln w="25400" cap="flat">
            <a:solidFill>
              <a:srgbClr val="DF2680"/>
            </a:solidFill>
            <a:prstDash val="solid"/>
            <a:miter lim="400000"/>
            <a:headEnd type="oval"/>
            <a:tailEnd type="oval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xmlns="" id="{D1675186-CAF3-2446-9144-5A1C46E2975E}"/>
              </a:ext>
            </a:extLst>
          </p:cNvPr>
          <p:cNvCxnSpPr>
            <a:cxnSpLocks/>
          </p:cNvCxnSpPr>
          <p:nvPr/>
        </p:nvCxnSpPr>
        <p:spPr>
          <a:xfrm>
            <a:off x="3924806" y="4542046"/>
            <a:ext cx="939023" cy="0"/>
          </a:xfrm>
          <a:prstGeom prst="line">
            <a:avLst/>
          </a:prstGeom>
          <a:noFill/>
          <a:ln w="25400" cap="flat">
            <a:solidFill>
              <a:srgbClr val="DF2680"/>
            </a:solidFill>
            <a:prstDash val="solid"/>
            <a:miter lim="400000"/>
            <a:headEnd type="oval"/>
            <a:tailEnd type="oval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2" name="Connecteur droit 31">
            <a:extLst>
              <a:ext uri="{FF2B5EF4-FFF2-40B4-BE49-F238E27FC236}">
                <a16:creationId xmlns:a16="http://schemas.microsoft.com/office/drawing/2014/main" xmlns="" id="{3557C067-37B5-C24F-B2D6-1A9460D4FD3C}"/>
              </a:ext>
            </a:extLst>
          </p:cNvPr>
          <p:cNvCxnSpPr>
            <a:cxnSpLocks/>
          </p:cNvCxnSpPr>
          <p:nvPr/>
        </p:nvCxnSpPr>
        <p:spPr>
          <a:xfrm>
            <a:off x="3924806" y="2684063"/>
            <a:ext cx="939023" cy="0"/>
          </a:xfrm>
          <a:prstGeom prst="line">
            <a:avLst/>
          </a:prstGeom>
          <a:noFill/>
          <a:ln w="25400" cap="flat">
            <a:solidFill>
              <a:srgbClr val="DF2680"/>
            </a:solidFill>
            <a:prstDash val="solid"/>
            <a:miter lim="400000"/>
            <a:headEnd type="oval"/>
            <a:tailEnd type="oval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3" name="Image 32">
            <a:extLst>
              <a:ext uri="{FF2B5EF4-FFF2-40B4-BE49-F238E27FC236}">
                <a16:creationId xmlns:a16="http://schemas.microsoft.com/office/drawing/2014/main" xmlns="" id="{A2F4C1F9-8279-ED4C-ABF9-E474FA15D17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35603" y="3431448"/>
            <a:ext cx="999281" cy="699004"/>
          </a:xfrm>
          <a:prstGeom prst="rect">
            <a:avLst/>
          </a:prstGeom>
        </p:spPr>
      </p:pic>
      <p:sp>
        <p:nvSpPr>
          <p:cNvPr id="35" name="Espace réservé de la date 2"/>
          <p:cNvSpPr txBox="1">
            <a:spLocks/>
          </p:cNvSpPr>
          <p:nvPr/>
        </p:nvSpPr>
        <p:spPr>
          <a:xfrm>
            <a:off x="10860704" y="6372000"/>
            <a:ext cx="1800000" cy="288000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83CFBEF-98C3-6C4D-AECE-A89E43EA2455}" type="datetime1">
              <a:rPr lang="fr-FR" sz="1200" smtClean="0"/>
              <a:pPr/>
              <a:t>16/09/2021</a:t>
            </a:fld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64019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7</a:t>
            </a:fld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fr-FR" sz="2400" dirty="0"/>
              <a:t>Le contrôle d’accès aux données de santé </a:t>
            </a:r>
            <a:br>
              <a:rPr lang="fr-FR" sz="2400" dirty="0"/>
            </a:br>
            <a:r>
              <a:rPr lang="fr-FR" sz="2400" dirty="0"/>
              <a:t>à la main du citoyen</a:t>
            </a:r>
            <a:endParaRPr lang="fr-FR" dirty="0"/>
          </a:p>
        </p:txBody>
      </p:sp>
      <p:sp>
        <p:nvSpPr>
          <p:cNvPr id="5" name="TextBox 12">
            <a:extLst>
              <a:ext uri="{FF2B5EF4-FFF2-40B4-BE49-F238E27FC236}">
                <a16:creationId xmlns:a16="http://schemas.microsoft.com/office/drawing/2014/main" xmlns="" id="{5418745A-F3AE-EE4F-9036-C94B334BAA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5621" y="2273153"/>
            <a:ext cx="220527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marL="0" marR="0" lvl="0" indent="0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Le </a:t>
            </a:r>
            <a:r>
              <a:rPr kumimoji="0" lang="fr-FR" altLang="fr-FR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dossier </a:t>
            </a:r>
            <a:r>
              <a:rPr lang="fr-FR" altLang="fr-FR" b="1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kumimoji="0" lang="fr-FR" altLang="fr-FR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édical</a:t>
            </a:r>
            <a:endParaRPr kumimoji="0" lang="fr-FR" altLang="fr-FR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Graphic 1">
            <a:extLst>
              <a:ext uri="{FF2B5EF4-FFF2-40B4-BE49-F238E27FC236}">
                <a16:creationId xmlns:a16="http://schemas.microsoft.com/office/drawing/2014/main" xmlns="" id="{578AB925-8B8B-6E42-8278-028CFF7EC3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grayscl/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7598" y="2245769"/>
            <a:ext cx="43156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39">
            <a:extLst>
              <a:ext uri="{FF2B5EF4-FFF2-40B4-BE49-F238E27FC236}">
                <a16:creationId xmlns:a16="http://schemas.microsoft.com/office/drawing/2014/main" xmlns="" id="{D629EFD2-AC18-F34C-89C7-3546885843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4560" y="2271131"/>
            <a:ext cx="250001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marL="0" marR="0" lvl="0" indent="0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Le catalogue </a:t>
            </a:r>
            <a:br>
              <a:rPr kumimoji="0" lang="fr-FR" altLang="fr-FR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0" lang="fr-FR" altLang="fr-FR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de services</a:t>
            </a:r>
          </a:p>
        </p:txBody>
      </p:sp>
      <p:pic>
        <p:nvPicPr>
          <p:cNvPr id="8" name="Graphic 23">
            <a:extLst>
              <a:ext uri="{FF2B5EF4-FFF2-40B4-BE49-F238E27FC236}">
                <a16:creationId xmlns:a16="http://schemas.microsoft.com/office/drawing/2014/main" xmlns="" id="{B3F2A418-7580-4B46-9C99-C014D1AD44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grayscl/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34058" y="2313701"/>
            <a:ext cx="760233" cy="56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C876C526-BE59-7E4B-AAFC-DBD7402138C5}"/>
              </a:ext>
            </a:extLst>
          </p:cNvPr>
          <p:cNvSpPr/>
          <p:nvPr/>
        </p:nvSpPr>
        <p:spPr bwMode="auto">
          <a:xfrm>
            <a:off x="756804" y="3066924"/>
            <a:ext cx="2988239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Les professionnels d’une équipe </a:t>
            </a:r>
            <a:br>
              <a:rPr kumimoji="0" lang="fr-FR" sz="1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de soin peuvent accéder </a:t>
            </a:r>
            <a:r>
              <a:rPr kumimoji="0" lang="fr-FR" sz="1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au dossier médical pour l’alimenter ou </a:t>
            </a: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le consulter dans le cadre d’une prise en charge. Ces accès sont tracés. </a:t>
            </a:r>
          </a:p>
          <a:p>
            <a:pPr marL="0" marR="0" lvl="0" indent="0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Depuis Mon espace santé je peux masquer un document dans mon </a:t>
            </a:r>
            <a:r>
              <a:rPr kumimoji="0" lang="fr-FR" sz="1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dossier médical et </a:t>
            </a: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bloquer l’accès d’un </a:t>
            </a:r>
            <a:r>
              <a:rPr kumimoji="0" lang="fr-FR" sz="1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professionnel. </a:t>
            </a:r>
            <a:endParaRPr kumimoji="0" lang="fr-FR" sz="1400" b="0" i="1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33EC4766-A0AD-DB4D-A194-92BD822B76F6}"/>
              </a:ext>
            </a:extLst>
          </p:cNvPr>
          <p:cNvSpPr/>
          <p:nvPr/>
        </p:nvSpPr>
        <p:spPr bwMode="auto">
          <a:xfrm>
            <a:off x="4126031" y="3057640"/>
            <a:ext cx="394990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Je peux autoriser les services référencés au catalogue de Mon espace santé qui font de prévention, de soin, de diagnostic ou de suivi social ou médico-social à accéder à certaines de mes données. </a:t>
            </a:r>
          </a:p>
          <a:p>
            <a:pPr marL="0" marR="0" lvl="0" indent="0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En respect du RGPD, la liste des données auxquelles ces services peuvent accéder est définie en fonction du service rendu.</a:t>
            </a:r>
          </a:p>
          <a:p>
            <a:pPr marL="0" marR="0" lvl="0" indent="0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Je peux à tout moment révoquer les accès que j’ai autorisé.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FD80E70E-8DBE-DC41-9770-7E8B0344FE13}"/>
              </a:ext>
            </a:extLst>
          </p:cNvPr>
          <p:cNvSpPr/>
          <p:nvPr/>
        </p:nvSpPr>
        <p:spPr bwMode="auto">
          <a:xfrm>
            <a:off x="8352363" y="3089364"/>
            <a:ext cx="326811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Je </a:t>
            </a:r>
            <a:r>
              <a:rPr kumimoji="0" lang="fr-FR" sz="1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donne </a:t>
            </a: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accès à tout ou partie de Mon espace santé à un professionnel de santé qui me prend en charge. </a:t>
            </a:r>
          </a:p>
          <a:p>
            <a:pPr marL="0" marR="0" lvl="0" indent="0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Pour cela, je lui fournis un code d’accès temporaire avec lequel il pourra alors se connecter à Mon espace santé. Je définis la durée de validité du code.</a:t>
            </a:r>
          </a:p>
          <a:p>
            <a:pPr marL="0" marR="0" lvl="0" indent="0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Je suis notifié lorsque le professionnel accède à mes données. 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xmlns="" id="{6DA4005B-1858-9542-9278-EE7479B7E30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9935" t="37843" r="28003" b="38431"/>
          <a:stretch/>
        </p:blipFill>
        <p:spPr>
          <a:xfrm>
            <a:off x="8337941" y="2271131"/>
            <a:ext cx="1288496" cy="726777"/>
          </a:xfrm>
          <a:prstGeom prst="rect">
            <a:avLst/>
          </a:prstGeom>
        </p:spPr>
      </p:pic>
      <p:sp>
        <p:nvSpPr>
          <p:cNvPr id="15" name="Espace réservé de la date 2"/>
          <p:cNvSpPr txBox="1">
            <a:spLocks/>
          </p:cNvSpPr>
          <p:nvPr/>
        </p:nvSpPr>
        <p:spPr>
          <a:xfrm>
            <a:off x="10860704" y="6372000"/>
            <a:ext cx="1800000" cy="288000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83CFBEF-98C3-6C4D-AECE-A89E43EA2455}" type="datetime1">
              <a:rPr lang="fr-FR" sz="1200" smtClean="0"/>
              <a:pPr/>
              <a:t>16/09/2021</a:t>
            </a:fld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187773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2400" dirty="0"/>
              <a:t>Une phase </a:t>
            </a:r>
            <a:r>
              <a:rPr lang="fr-FR" sz="2400" dirty="0" smtClean="0"/>
              <a:t>pilote en 2021, </a:t>
            </a:r>
            <a:r>
              <a:rPr lang="fr-FR" sz="2400" dirty="0"/>
              <a:t/>
            </a:r>
            <a:br>
              <a:rPr lang="fr-FR" sz="2400" dirty="0"/>
            </a:br>
            <a:r>
              <a:rPr lang="fr-FR" sz="2400" dirty="0"/>
              <a:t>avant la généralisation à partir de janvier 2022</a:t>
            </a:r>
            <a:endParaRPr lang="fr-FR" dirty="0"/>
          </a:p>
        </p:txBody>
      </p:sp>
      <p:sp>
        <p:nvSpPr>
          <p:cNvPr id="18" name="Espace réservé du numéro de diapositive 4"/>
          <p:cNvSpPr>
            <a:spLocks noGrp="1"/>
          </p:cNvSpPr>
          <p:nvPr>
            <p:ph type="sldNum" sz="quarter" idx="4294967295"/>
          </p:nvPr>
        </p:nvSpPr>
        <p:spPr>
          <a:xfrm>
            <a:off x="395469" y="6229647"/>
            <a:ext cx="720000" cy="288000"/>
          </a:xfrm>
          <a:prstGeom prst="rect">
            <a:avLst/>
          </a:prstGeom>
        </p:spPr>
        <p:txBody>
          <a:bodyPr/>
          <a:lstStyle/>
          <a:p>
            <a:fld id="{975A587B-5814-4D9B-9598-FE9CB954CB01}" type="slidenum">
              <a:rPr lang="fr-FR" sz="1200" smtClean="0"/>
              <a:pPr/>
              <a:t>8</a:t>
            </a:fld>
            <a:endParaRPr lang="fr-FR" sz="1200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8BDBFCF3-FFC5-CC41-8B33-6CE94EA27201}"/>
              </a:ext>
            </a:extLst>
          </p:cNvPr>
          <p:cNvSpPr/>
          <p:nvPr/>
        </p:nvSpPr>
        <p:spPr>
          <a:xfrm>
            <a:off x="2399715" y="2888879"/>
            <a:ext cx="452807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u="none" strike="noStrike" kern="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 pitchFamily="34" charset="0"/>
                <a:ea typeface="Geneva" charset="-128"/>
                <a:cs typeface="Arial" panose="020B0604020202020204" pitchFamily="34" charset="0"/>
              </a:rPr>
              <a:t>Services ouverts : </a:t>
            </a:r>
            <a:r>
              <a:rPr lang="fr-FR" sz="1200" kern="0" noProof="0" dirty="0">
                <a:solidFill>
                  <a:srgbClr val="44546A"/>
                </a:solidFill>
                <a:latin typeface="Arial" panose="020B0604020202020204" pitchFamily="34" charset="0"/>
                <a:ea typeface="Geneva" charset="-128"/>
                <a:cs typeface="Arial" panose="020B0604020202020204" pitchFamily="34" charset="0"/>
              </a:rPr>
              <a:t>d</a:t>
            </a:r>
            <a:r>
              <a:rPr lang="fr-FR" sz="1200" kern="0" dirty="0" err="1" smtClean="0">
                <a:solidFill>
                  <a:srgbClr val="44546A"/>
                </a:solidFill>
                <a:latin typeface="Arial" panose="020B0604020202020204" pitchFamily="34" charset="0"/>
                <a:ea typeface="Geneva" charset="-128"/>
                <a:cs typeface="Arial" panose="020B0604020202020204" pitchFamily="34" charset="0"/>
              </a:rPr>
              <a:t>ossier</a:t>
            </a:r>
            <a:r>
              <a:rPr lang="fr-FR" sz="1200" kern="0" dirty="0" smtClean="0">
                <a:solidFill>
                  <a:srgbClr val="44546A"/>
                </a:solidFill>
                <a:latin typeface="Arial" panose="020B0604020202020204" pitchFamily="34" charset="0"/>
                <a:ea typeface="Geneva" charset="-128"/>
                <a:cs typeface="Arial" panose="020B0604020202020204" pitchFamily="34" charset="0"/>
              </a:rPr>
              <a:t> médical</a:t>
            </a:r>
            <a:r>
              <a:rPr kumimoji="0" lang="fr-FR" sz="1200" u="none" strike="noStrike" kern="0" cap="none" spc="0" normalizeH="0" baseline="0" noProof="0" dirty="0" smtClean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 pitchFamily="34" charset="0"/>
                <a:ea typeface="Geneva" charset="-128"/>
                <a:cs typeface="Arial" panose="020B0604020202020204" pitchFamily="34" charset="0"/>
              </a:rPr>
              <a:t>, messagerie </a:t>
            </a:r>
            <a:r>
              <a:rPr kumimoji="0" lang="fr-FR" sz="1200" u="none" strike="noStrike" kern="0" cap="none" spc="0" normalizeH="0" baseline="0" noProof="0" dirty="0" smtClean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 pitchFamily="34" charset="0"/>
                <a:ea typeface="Geneva" charset="-128"/>
                <a:cs typeface="Arial" panose="020B0604020202020204" pitchFamily="34" charset="0"/>
              </a:rPr>
              <a:t>de santé </a:t>
            </a:r>
            <a:r>
              <a:rPr lang="fr-FR" sz="1200" kern="0" dirty="0" smtClean="0">
                <a:solidFill>
                  <a:srgbClr val="44546A"/>
                </a:solidFill>
                <a:latin typeface="Arial" panose="020B0604020202020204" pitchFamily="34" charset="0"/>
                <a:ea typeface="Geneva" charset="-128"/>
                <a:cs typeface="Arial" panose="020B0604020202020204" pitchFamily="34" charset="0"/>
              </a:rPr>
              <a:t>s</a:t>
            </a:r>
            <a:r>
              <a:rPr kumimoji="0" lang="fr-FR" sz="1200" u="none" strike="noStrike" kern="0" cap="none" spc="0" normalizeH="0" baseline="0" noProof="0" dirty="0" err="1" smtClean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 pitchFamily="34" charset="0"/>
                <a:ea typeface="Geneva" charset="-128"/>
                <a:cs typeface="Arial" panose="020B0604020202020204" pitchFamily="34" charset="0"/>
              </a:rPr>
              <a:t>écurisée</a:t>
            </a:r>
            <a:endParaRPr kumimoji="0" lang="fr-FR" sz="1200" u="none" strike="noStrike" kern="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Arial" panose="020B0604020202020204" pitchFamily="34" charset="0"/>
              <a:ea typeface="Geneva" charset="-128"/>
              <a:cs typeface="Arial" panose="020B0604020202020204" pitchFamily="34" charset="0"/>
            </a:endParaRPr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xmlns="" id="{F857B42B-15F3-FD41-A4DC-56D8071F6C02}"/>
              </a:ext>
            </a:extLst>
          </p:cNvPr>
          <p:cNvGrpSpPr/>
          <p:nvPr/>
        </p:nvGrpSpPr>
        <p:grpSpPr>
          <a:xfrm>
            <a:off x="3020644" y="3330745"/>
            <a:ext cx="4865319" cy="1077218"/>
            <a:chOff x="2902836" y="3202067"/>
            <a:chExt cx="4865319" cy="1077218"/>
          </a:xfrm>
        </p:grpSpPr>
        <p:pic>
          <p:nvPicPr>
            <p:cNvPr id="21" name="Graphic 26" descr="Email">
              <a:extLst>
                <a:ext uri="{FF2B5EF4-FFF2-40B4-BE49-F238E27FC236}">
                  <a16:creationId xmlns:a16="http://schemas.microsoft.com/office/drawing/2014/main" xmlns="" id="{0C9199B9-1641-EE4A-9203-DE401D296D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002944" y="3247044"/>
              <a:ext cx="186553" cy="202031"/>
            </a:xfrm>
            <a:prstGeom prst="rect">
              <a:avLst/>
            </a:prstGeom>
          </p:spPr>
        </p:pic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xmlns="" id="{BE522155-52AF-E84A-BF03-E5ECA9D81862}"/>
                </a:ext>
              </a:extLst>
            </p:cNvPr>
            <p:cNvSpPr/>
            <p:nvPr/>
          </p:nvSpPr>
          <p:spPr>
            <a:xfrm>
              <a:off x="2902836" y="3202067"/>
              <a:ext cx="4865319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1219170">
                <a:defRPr/>
              </a:pPr>
              <a:r>
                <a:rPr kumimoji="0" lang="fr-FR" sz="1600" b="1" u="none" strike="noStrike" kern="120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     </a:t>
              </a:r>
              <a:r>
                <a:rPr kumimoji="0" lang="fr-FR" sz="1600" b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Envoi de </a:t>
              </a:r>
              <a:r>
                <a:rPr kumimoji="0" lang="fr-FR" sz="1600" b="1" u="none" strike="noStrike" kern="1200" cap="none" spc="0" normalizeH="0" baseline="0" noProof="0" dirty="0">
                  <a:ln>
                    <a:noFill/>
                  </a:ln>
                  <a:solidFill>
                    <a:srgbClr val="E87C54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4 M </a:t>
              </a:r>
              <a:r>
                <a:rPr kumimoji="0" lang="fr-FR" sz="1600" b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de notifications </a:t>
              </a:r>
              <a:br>
                <a:rPr kumimoji="0" lang="fr-FR" sz="1600" b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kumimoji="0" lang="fr-FR" sz="120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dans les départements pilotes  </a:t>
              </a:r>
              <a:br>
                <a:rPr kumimoji="0" lang="fr-FR" sz="120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kumimoji="0" lang="fr-FR" sz="1200" b="1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A partir du 30 août : </a:t>
              </a:r>
              <a:r>
                <a:rPr kumimoji="0" lang="fr-FR" sz="1200" b="1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Haut</a:t>
              </a:r>
              <a:r>
                <a:rPr lang="fr-FR" sz="1200" b="1" kern="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e-Ga</a:t>
              </a:r>
              <a:r>
                <a:rPr kumimoji="0" lang="fr-FR" sz="1200" b="1" u="none" strike="noStrike" kern="0" cap="none" spc="0" normalizeH="0" baseline="0" noProof="0" dirty="0" err="1" smtClean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ronne</a:t>
              </a:r>
              <a:endParaRPr kumimoji="0" lang="fr-FR" sz="1200" b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lvl="0" defTabSz="1219170">
                <a:defRPr/>
              </a:pPr>
              <a:r>
                <a:rPr lang="fr-FR" sz="1200" kern="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 partir du 6 septembre : </a:t>
              </a:r>
              <a:r>
                <a:rPr kumimoji="0" lang="fr-FR" sz="120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Loire-Atlantique</a:t>
              </a:r>
              <a:r>
                <a:rPr kumimoji="0" lang="fr-FR" sz="1200" u="none" strike="noStrike" kern="0" cap="none" spc="0" normalizeH="0" baseline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kumimoji="0" lang="fr-FR" sz="120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Somme </a:t>
              </a:r>
              <a:r>
                <a:rPr kumimoji="0" lang="fr-FR" sz="1200" b="1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/>
              </a:r>
              <a:br>
                <a:rPr kumimoji="0" lang="fr-FR" sz="1200" b="1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</a:br>
              <a:endParaRPr kumimoji="0" lang="fr-FR" sz="1200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3" name="TextBox 121">
            <a:extLst>
              <a:ext uri="{FF2B5EF4-FFF2-40B4-BE49-F238E27FC236}">
                <a16:creationId xmlns:a16="http://schemas.microsoft.com/office/drawing/2014/main" xmlns="" id="{A6C1E8EC-BE97-C54E-8D4D-A4B4DBFDB34D}"/>
              </a:ext>
            </a:extLst>
          </p:cNvPr>
          <p:cNvSpPr txBox="1"/>
          <p:nvPr/>
        </p:nvSpPr>
        <p:spPr bwMode="auto">
          <a:xfrm>
            <a:off x="4617339" y="4981191"/>
            <a:ext cx="2926899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fr-FR"/>
            </a:defPPr>
            <a:lvl1pPr lvl="0">
              <a:spcAft>
                <a:spcPts val="600"/>
              </a:spcAft>
              <a:defRPr sz="1200" b="1">
                <a:solidFill>
                  <a:srgbClr val="44546A"/>
                </a:solidFill>
              </a:defRPr>
            </a:lvl1pPr>
          </a:lstStyle>
          <a:p>
            <a:pPr lvl="0" defTabSz="1219170">
              <a:spcAft>
                <a:spcPts val="1200"/>
              </a:spcAft>
              <a:defRPr/>
            </a:pPr>
            <a:r>
              <a:rPr lang="fr-FR" sz="1600" dirty="0">
                <a:solidFill>
                  <a:schemeClr val="tx1"/>
                </a:solidFill>
                <a:latin typeface="Arial"/>
              </a:rPr>
              <a:t>Création </a:t>
            </a:r>
            <a:r>
              <a:rPr lang="fr-FR" sz="1600" dirty="0" smtClean="0">
                <a:solidFill>
                  <a:schemeClr val="tx1"/>
                </a:solidFill>
                <a:latin typeface="Arial"/>
              </a:rPr>
              <a:t>automatique </a:t>
            </a:r>
            <a:r>
              <a:rPr lang="fr-FR" dirty="0">
                <a:solidFill>
                  <a:schemeClr val="tx1"/>
                </a:solidFill>
                <a:latin typeface="Arial"/>
              </a:rPr>
              <a:t/>
            </a:r>
            <a:br>
              <a:rPr lang="fr-FR" dirty="0">
                <a:solidFill>
                  <a:schemeClr val="tx1"/>
                </a:solidFill>
                <a:latin typeface="Arial"/>
              </a:rPr>
            </a:br>
            <a:r>
              <a:rPr lang="fr-FR" dirty="0" smtClean="0">
                <a:solidFill>
                  <a:schemeClr val="tx1"/>
                </a:solidFill>
                <a:latin typeface="Arial"/>
              </a:rPr>
              <a:t>A partir de mi-</a:t>
            </a:r>
            <a:r>
              <a:rPr lang="fr-FR" sz="1050" dirty="0" smtClean="0">
                <a:solidFill>
                  <a:schemeClr val="tx1"/>
                </a:solidFill>
                <a:latin typeface="Arial"/>
              </a:rPr>
              <a:t>octobre: Haute-Garonne,</a:t>
            </a:r>
            <a:r>
              <a:rPr lang="fr-FR" sz="1050" b="0" dirty="0" smtClean="0">
                <a:solidFill>
                  <a:schemeClr val="tx1"/>
                </a:solidFill>
                <a:latin typeface="Arial"/>
              </a:rPr>
              <a:t/>
            </a:r>
            <a:br>
              <a:rPr lang="fr-FR" sz="1050" b="0" dirty="0" smtClean="0">
                <a:solidFill>
                  <a:schemeClr val="tx1"/>
                </a:solidFill>
                <a:latin typeface="Arial"/>
              </a:rPr>
            </a:br>
            <a:r>
              <a:rPr lang="fr-FR" b="0" kern="0" dirty="0" smtClean="0">
                <a:solidFill>
                  <a:srgbClr val="0C419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Loire-Atlantique</a:t>
            </a:r>
            <a:r>
              <a:rPr lang="fr-FR" b="0" kern="0" dirty="0">
                <a:solidFill>
                  <a:srgbClr val="0C419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Somme </a:t>
            </a:r>
            <a:endParaRPr lang="fr-FR" sz="1050" b="0" dirty="0">
              <a:solidFill>
                <a:schemeClr val="tx1"/>
              </a:solidFill>
              <a:latin typeface="Arial"/>
            </a:endParaRPr>
          </a:p>
        </p:txBody>
      </p:sp>
      <p:sp>
        <p:nvSpPr>
          <p:cNvPr id="24" name="Freeform 352">
            <a:extLst>
              <a:ext uri="{FF2B5EF4-FFF2-40B4-BE49-F238E27FC236}">
                <a16:creationId xmlns:a16="http://schemas.microsoft.com/office/drawing/2014/main" xmlns="" id="{0CAF31C4-1EA6-D546-ABCF-56F0772C4C44}"/>
              </a:ext>
            </a:extLst>
          </p:cNvPr>
          <p:cNvSpPr>
            <a:spLocks/>
          </p:cNvSpPr>
          <p:nvPr/>
        </p:nvSpPr>
        <p:spPr bwMode="auto">
          <a:xfrm>
            <a:off x="2729758" y="5000264"/>
            <a:ext cx="15234" cy="10753"/>
          </a:xfrm>
          <a:custGeom>
            <a:avLst/>
            <a:gdLst>
              <a:gd name="T0" fmla="*/ 0 w 8"/>
              <a:gd name="T1" fmla="*/ 0 h 6"/>
              <a:gd name="T2" fmla="*/ 1 w 8"/>
              <a:gd name="T3" fmla="*/ 6 h 6"/>
              <a:gd name="T4" fmla="*/ 8 w 8"/>
              <a:gd name="T5" fmla="*/ 5 h 6"/>
              <a:gd name="T6" fmla="*/ 0 w 8"/>
              <a:gd name="T7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" h="6">
                <a:moveTo>
                  <a:pt x="0" y="0"/>
                </a:moveTo>
                <a:cubicBezTo>
                  <a:pt x="1" y="2"/>
                  <a:pt x="1" y="4"/>
                  <a:pt x="1" y="6"/>
                </a:cubicBezTo>
                <a:cubicBezTo>
                  <a:pt x="3" y="6"/>
                  <a:pt x="6" y="5"/>
                  <a:pt x="8" y="5"/>
                </a:cubicBezTo>
                <a:cubicBezTo>
                  <a:pt x="5" y="4"/>
                  <a:pt x="2" y="2"/>
                  <a:pt x="0" y="0"/>
                </a:cubicBezTo>
                <a:close/>
              </a:path>
            </a:pathLst>
          </a:custGeom>
          <a:solidFill>
            <a:srgbClr val="E87C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5" name="Group 135">
            <a:extLst>
              <a:ext uri="{FF2B5EF4-FFF2-40B4-BE49-F238E27FC236}">
                <a16:creationId xmlns:a16="http://schemas.microsoft.com/office/drawing/2014/main" xmlns="" id="{7039137E-B090-074C-9F27-7E5D2D79D4E5}"/>
              </a:ext>
            </a:extLst>
          </p:cNvPr>
          <p:cNvGrpSpPr>
            <a:grpSpLocks noChangeAspect="1"/>
          </p:cNvGrpSpPr>
          <p:nvPr/>
        </p:nvGrpSpPr>
        <p:grpSpPr>
          <a:xfrm>
            <a:off x="8507599" y="5248588"/>
            <a:ext cx="210385" cy="122328"/>
            <a:chOff x="3954819" y="2501091"/>
            <a:chExt cx="372706" cy="216711"/>
          </a:xfrm>
          <a:solidFill>
            <a:srgbClr val="6CC0C2"/>
          </a:solidFill>
        </p:grpSpPr>
        <p:sp>
          <p:nvSpPr>
            <p:cNvPr id="26" name="Freeform 344">
              <a:extLst>
                <a:ext uri="{FF2B5EF4-FFF2-40B4-BE49-F238E27FC236}">
                  <a16:creationId xmlns:a16="http://schemas.microsoft.com/office/drawing/2014/main" xmlns="" id="{70FD9205-F11F-FA45-81F0-315643A15A8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8138" y="2674939"/>
              <a:ext cx="14288" cy="42863"/>
            </a:xfrm>
            <a:custGeom>
              <a:avLst/>
              <a:gdLst>
                <a:gd name="T0" fmla="*/ 3 w 4"/>
                <a:gd name="T1" fmla="*/ 0 h 13"/>
                <a:gd name="T2" fmla="*/ 2 w 4"/>
                <a:gd name="T3" fmla="*/ 0 h 13"/>
                <a:gd name="T4" fmla="*/ 0 w 4"/>
                <a:gd name="T5" fmla="*/ 2 h 13"/>
                <a:gd name="T6" fmla="*/ 0 w 4"/>
                <a:gd name="T7" fmla="*/ 3 h 13"/>
                <a:gd name="T8" fmla="*/ 1 w 4"/>
                <a:gd name="T9" fmla="*/ 4 h 13"/>
                <a:gd name="T10" fmla="*/ 0 w 4"/>
                <a:gd name="T11" fmla="*/ 13 h 13"/>
                <a:gd name="T12" fmla="*/ 4 w 4"/>
                <a:gd name="T13" fmla="*/ 13 h 13"/>
                <a:gd name="T14" fmla="*/ 3 w 4"/>
                <a:gd name="T15" fmla="*/ 4 h 13"/>
                <a:gd name="T16" fmla="*/ 4 w 4"/>
                <a:gd name="T17" fmla="*/ 3 h 13"/>
                <a:gd name="T18" fmla="*/ 4 w 4"/>
                <a:gd name="T19" fmla="*/ 2 h 13"/>
                <a:gd name="T20" fmla="*/ 3 w 4"/>
                <a:gd name="T2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3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6"/>
                    <a:pt x="0" y="9"/>
                    <a:pt x="0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9"/>
                    <a:pt x="4" y="6"/>
                    <a:pt x="3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u="none" strike="noStrike" kern="1200" cap="none" spc="0" normalizeH="0" baseline="0" noProof="0">
                <a:ln>
                  <a:noFill/>
                </a:ln>
                <a:solidFill>
                  <a:srgbClr val="6CC0C2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Freeform 348">
              <a:extLst>
                <a:ext uri="{FF2B5EF4-FFF2-40B4-BE49-F238E27FC236}">
                  <a16:creationId xmlns:a16="http://schemas.microsoft.com/office/drawing/2014/main" xmlns="" id="{2FA3E906-ECFC-A544-9DFA-DD36A277E7E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8000" y="2586039"/>
              <a:ext cx="9525" cy="33338"/>
            </a:xfrm>
            <a:custGeom>
              <a:avLst/>
              <a:gdLst>
                <a:gd name="T0" fmla="*/ 2 w 3"/>
                <a:gd name="T1" fmla="*/ 0 h 10"/>
                <a:gd name="T2" fmla="*/ 1 w 3"/>
                <a:gd name="T3" fmla="*/ 0 h 10"/>
                <a:gd name="T4" fmla="*/ 0 w 3"/>
                <a:gd name="T5" fmla="*/ 2 h 10"/>
                <a:gd name="T6" fmla="*/ 0 w 3"/>
                <a:gd name="T7" fmla="*/ 2 h 10"/>
                <a:gd name="T8" fmla="*/ 1 w 3"/>
                <a:gd name="T9" fmla="*/ 4 h 10"/>
                <a:gd name="T10" fmla="*/ 0 w 3"/>
                <a:gd name="T11" fmla="*/ 10 h 10"/>
                <a:gd name="T12" fmla="*/ 3 w 3"/>
                <a:gd name="T13" fmla="*/ 10 h 10"/>
                <a:gd name="T14" fmla="*/ 2 w 3"/>
                <a:gd name="T15" fmla="*/ 4 h 10"/>
                <a:gd name="T16" fmla="*/ 3 w 3"/>
                <a:gd name="T17" fmla="*/ 2 h 10"/>
                <a:gd name="T18" fmla="*/ 3 w 3"/>
                <a:gd name="T19" fmla="*/ 2 h 10"/>
                <a:gd name="T20" fmla="*/ 2 w 3"/>
                <a:gd name="T2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10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7"/>
                    <a:pt x="2" y="5"/>
                    <a:pt x="2" y="4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u="none" strike="noStrike" kern="1200" cap="none" spc="0" normalizeH="0" baseline="0" noProof="0">
                <a:ln>
                  <a:noFill/>
                </a:ln>
                <a:solidFill>
                  <a:srgbClr val="6CC0C2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Freeform 352">
              <a:extLst>
                <a:ext uri="{FF2B5EF4-FFF2-40B4-BE49-F238E27FC236}">
                  <a16:creationId xmlns:a16="http://schemas.microsoft.com/office/drawing/2014/main" xmlns="" id="{CCBA855A-8573-6542-81CA-D81534FF29B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4819" y="2501091"/>
              <a:ext cx="26988" cy="19050"/>
            </a:xfrm>
            <a:custGeom>
              <a:avLst/>
              <a:gdLst>
                <a:gd name="T0" fmla="*/ 0 w 8"/>
                <a:gd name="T1" fmla="*/ 0 h 6"/>
                <a:gd name="T2" fmla="*/ 1 w 8"/>
                <a:gd name="T3" fmla="*/ 6 h 6"/>
                <a:gd name="T4" fmla="*/ 8 w 8"/>
                <a:gd name="T5" fmla="*/ 5 h 6"/>
                <a:gd name="T6" fmla="*/ 0 w 8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0" y="0"/>
                  </a:moveTo>
                  <a:cubicBezTo>
                    <a:pt x="1" y="2"/>
                    <a:pt x="1" y="4"/>
                    <a:pt x="1" y="6"/>
                  </a:cubicBezTo>
                  <a:cubicBezTo>
                    <a:pt x="3" y="6"/>
                    <a:pt x="6" y="5"/>
                    <a:pt x="8" y="5"/>
                  </a:cubicBezTo>
                  <a:cubicBezTo>
                    <a:pt x="5" y="4"/>
                    <a:pt x="2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u="none" strike="noStrike" kern="1200" cap="none" spc="0" normalizeH="0" baseline="0" noProof="0">
                <a:ln>
                  <a:noFill/>
                </a:ln>
                <a:solidFill>
                  <a:srgbClr val="6CC0C2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9" name="Groupe 28">
            <a:extLst>
              <a:ext uri="{FF2B5EF4-FFF2-40B4-BE49-F238E27FC236}">
                <a16:creationId xmlns:a16="http://schemas.microsoft.com/office/drawing/2014/main" xmlns="" id="{3DBC491C-2DAA-6844-972C-B67621C41CDD}"/>
              </a:ext>
            </a:extLst>
          </p:cNvPr>
          <p:cNvGrpSpPr/>
          <p:nvPr/>
        </p:nvGrpSpPr>
        <p:grpSpPr>
          <a:xfrm>
            <a:off x="6891907" y="3337057"/>
            <a:ext cx="3021732" cy="1323439"/>
            <a:chOff x="6902113" y="3189702"/>
            <a:chExt cx="3021732" cy="1323439"/>
          </a:xfrm>
        </p:grpSpPr>
        <p:pic>
          <p:nvPicPr>
            <p:cNvPr id="30" name="Graphic 26" descr="Email">
              <a:extLst>
                <a:ext uri="{FF2B5EF4-FFF2-40B4-BE49-F238E27FC236}">
                  <a16:creationId xmlns:a16="http://schemas.microsoft.com/office/drawing/2014/main" xmlns="" id="{E0BC5EA0-B472-A648-AD74-8DE6A88F41E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duotone>
                <a:prstClr val="black"/>
                <a:srgbClr val="6CC0C2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005805" y="3248730"/>
              <a:ext cx="186553" cy="202031"/>
            </a:xfrm>
            <a:prstGeom prst="rect">
              <a:avLst/>
            </a:prstGeom>
          </p:spPr>
        </p:pic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xmlns="" id="{CC0A5C58-0E39-344E-AAEF-355692B424A5}"/>
                </a:ext>
              </a:extLst>
            </p:cNvPr>
            <p:cNvSpPr/>
            <p:nvPr/>
          </p:nvSpPr>
          <p:spPr>
            <a:xfrm>
              <a:off x="6902113" y="3189702"/>
              <a:ext cx="3021732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1219170">
                <a:defRPr/>
              </a:pPr>
              <a:r>
                <a:rPr lang="fr-FR" sz="1600" b="1" dirty="0">
                  <a:latin typeface="Arial"/>
                </a:rPr>
                <a:t>      Envoi de </a:t>
              </a:r>
              <a:r>
                <a:rPr lang="fr-FR" sz="1600" b="1" dirty="0">
                  <a:solidFill>
                    <a:srgbClr val="005841">
                      <a:lumMod val="75000"/>
                      <a:lumOff val="25000"/>
                    </a:srgbClr>
                  </a:solidFill>
                  <a:latin typeface="Arial"/>
                </a:rPr>
                <a:t>69 M </a:t>
              </a:r>
              <a:br>
                <a:rPr lang="fr-FR" sz="1600" b="1" dirty="0">
                  <a:solidFill>
                    <a:srgbClr val="005841">
                      <a:lumMod val="75000"/>
                      <a:lumOff val="25000"/>
                    </a:srgbClr>
                  </a:solidFill>
                  <a:latin typeface="Arial"/>
                </a:rPr>
              </a:br>
              <a:r>
                <a:rPr lang="fr-FR" sz="1600" b="1" dirty="0">
                  <a:latin typeface="Arial"/>
                </a:rPr>
                <a:t>de notifications : </a:t>
              </a:r>
              <a:endParaRPr lang="fr-FR" sz="1200" kern="0" dirty="0">
                <a:latin typeface="Arial"/>
              </a:endParaRPr>
            </a:p>
            <a:p>
              <a:pPr marL="88898" lvl="0" indent="-88898" defTabSz="1219170">
                <a:buFont typeface="Arial" panose="020B0604020202020204" pitchFamily="34" charset="0"/>
                <a:buChar char="•"/>
                <a:defRPr/>
              </a:pPr>
              <a:r>
                <a:rPr lang="fr-FR" sz="1200" kern="0" dirty="0">
                  <a:latin typeface="Arial"/>
                </a:rPr>
                <a:t>Tous les </a:t>
              </a:r>
              <a:r>
                <a:rPr lang="fr-FR" sz="1200" kern="0" dirty="0" smtClean="0">
                  <a:latin typeface="Arial"/>
                </a:rPr>
                <a:t>assurés</a:t>
              </a:r>
              <a:endParaRPr lang="fr-FR" sz="1200" kern="0" dirty="0">
                <a:latin typeface="Arial"/>
              </a:endParaRPr>
            </a:p>
            <a:p>
              <a:pPr marL="88898" lvl="0" indent="-88898" defTabSz="1219170">
                <a:buFont typeface="Arial" panose="020B0604020202020204" pitchFamily="34" charset="0"/>
                <a:buChar char="•"/>
                <a:defRPr/>
              </a:pPr>
              <a:r>
                <a:rPr lang="fr-FR" sz="1200" kern="0" dirty="0" smtClean="0">
                  <a:latin typeface="Arial"/>
                </a:rPr>
                <a:t>janvier à mars</a:t>
              </a:r>
              <a:endParaRPr lang="fr-FR" sz="1200" kern="0" dirty="0">
                <a:latin typeface="Arial"/>
              </a:endParaRPr>
            </a:p>
            <a:p>
              <a:pPr marL="88898" lvl="0" indent="-88898" defTabSz="1219170">
                <a:buFont typeface="Arial" panose="020B0604020202020204" pitchFamily="34" charset="0"/>
                <a:buChar char="•"/>
                <a:defRPr/>
              </a:pPr>
              <a:r>
                <a:rPr lang="fr-FR" sz="1200" kern="0" dirty="0">
                  <a:latin typeface="Arial"/>
                </a:rPr>
                <a:t>28 M courriers postaux </a:t>
              </a:r>
              <a:endParaRPr lang="fr-FR" sz="1200" i="1" kern="0" dirty="0">
                <a:latin typeface="Arial"/>
              </a:endParaRPr>
            </a:p>
            <a:p>
              <a:pPr marL="88898" lvl="0" indent="-88898" defTabSz="1219170">
                <a:buFont typeface="Arial" panose="020B0604020202020204" pitchFamily="34" charset="0"/>
                <a:buChar char="•"/>
                <a:defRPr/>
              </a:pPr>
              <a:r>
                <a:rPr lang="fr-FR" sz="1200" kern="0" dirty="0">
                  <a:latin typeface="Arial"/>
                </a:rPr>
                <a:t>41 M mails </a:t>
              </a:r>
            </a:p>
          </p:txBody>
        </p:sp>
      </p:grpSp>
      <p:pic>
        <p:nvPicPr>
          <p:cNvPr id="33" name="Image 2">
            <a:extLst>
              <a:ext uri="{FF2B5EF4-FFF2-40B4-BE49-F238E27FC236}">
                <a16:creationId xmlns:a16="http://schemas.microsoft.com/office/drawing/2014/main" xmlns="" id="{55E0F4B1-9DD5-3546-8568-11702C04069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624" t="25475" r="30828" b="30153"/>
          <a:stretch/>
        </p:blipFill>
        <p:spPr>
          <a:xfrm>
            <a:off x="2449145" y="2359114"/>
            <a:ext cx="877018" cy="505343"/>
          </a:xfrm>
          <a:prstGeom prst="rect">
            <a:avLst/>
          </a:prstGeom>
        </p:spPr>
      </p:pic>
      <p:pic>
        <p:nvPicPr>
          <p:cNvPr id="34" name="Image 2">
            <a:extLst>
              <a:ext uri="{FF2B5EF4-FFF2-40B4-BE49-F238E27FC236}">
                <a16:creationId xmlns:a16="http://schemas.microsoft.com/office/drawing/2014/main" xmlns="" id="{FCFD1916-DC81-1641-8E93-1C8462C0208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624" t="25475" r="30828" b="30153"/>
          <a:stretch/>
        </p:blipFill>
        <p:spPr>
          <a:xfrm>
            <a:off x="6903791" y="2359114"/>
            <a:ext cx="877018" cy="505343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xmlns="" id="{61F5B8EE-0021-6D42-A691-181327BC36AC}"/>
              </a:ext>
            </a:extLst>
          </p:cNvPr>
          <p:cNvSpPr/>
          <p:nvPr/>
        </p:nvSpPr>
        <p:spPr>
          <a:xfrm>
            <a:off x="6835628" y="2869625"/>
            <a:ext cx="49250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u="none" strike="noStrike" kern="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 pitchFamily="34" charset="0"/>
                <a:ea typeface="Geneva" charset="-128"/>
                <a:cs typeface="Arial" panose="020B0604020202020204" pitchFamily="34" charset="0"/>
              </a:rPr>
              <a:t>Services ouverts : </a:t>
            </a:r>
            <a:r>
              <a:rPr lang="fr-FR" sz="1200" kern="0" noProof="0" dirty="0">
                <a:solidFill>
                  <a:srgbClr val="44546A"/>
                </a:solidFill>
                <a:latin typeface="Arial" panose="020B0604020202020204" pitchFamily="34" charset="0"/>
                <a:ea typeface="Geneva" charset="-128"/>
                <a:cs typeface="Arial" panose="020B0604020202020204" pitchFamily="34" charset="0"/>
              </a:rPr>
              <a:t>d</a:t>
            </a:r>
            <a:r>
              <a:rPr lang="fr-FR" sz="1200" kern="0" dirty="0" err="1" smtClean="0">
                <a:solidFill>
                  <a:srgbClr val="44546A"/>
                </a:solidFill>
                <a:latin typeface="Arial" panose="020B0604020202020204" pitchFamily="34" charset="0"/>
                <a:ea typeface="Geneva" charset="-128"/>
                <a:cs typeface="Arial" panose="020B0604020202020204" pitchFamily="34" charset="0"/>
              </a:rPr>
              <a:t>ossier</a:t>
            </a:r>
            <a:r>
              <a:rPr lang="fr-FR" sz="1200" kern="0" dirty="0" smtClean="0">
                <a:solidFill>
                  <a:srgbClr val="44546A"/>
                </a:solidFill>
                <a:latin typeface="Arial" panose="020B0604020202020204" pitchFamily="34" charset="0"/>
                <a:ea typeface="Geneva" charset="-128"/>
                <a:cs typeface="Arial" panose="020B0604020202020204" pitchFamily="34" charset="0"/>
              </a:rPr>
              <a:t> médical</a:t>
            </a:r>
            <a:r>
              <a:rPr kumimoji="0" lang="fr-FR" sz="1200" u="none" strike="noStrike" kern="0" cap="none" spc="0" normalizeH="0" baseline="0" noProof="0" dirty="0" smtClean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 pitchFamily="34" charset="0"/>
                <a:ea typeface="Geneva" charset="-128"/>
                <a:cs typeface="Arial" panose="020B0604020202020204" pitchFamily="34" charset="0"/>
              </a:rPr>
              <a:t>, </a:t>
            </a:r>
            <a:r>
              <a:rPr lang="fr-FR" sz="1200" kern="0" dirty="0" smtClean="0">
                <a:solidFill>
                  <a:srgbClr val="44546A"/>
                </a:solidFill>
                <a:latin typeface="Arial" panose="020B0604020202020204" pitchFamily="34" charset="0"/>
                <a:ea typeface="Geneva" charset="-128"/>
                <a:cs typeface="Arial" panose="020B0604020202020204" pitchFamily="34" charset="0"/>
              </a:rPr>
              <a:t>m</a:t>
            </a:r>
            <a:r>
              <a:rPr kumimoji="0" lang="fr-FR" sz="1200" u="none" strike="noStrike" kern="0" cap="none" spc="0" normalizeH="0" baseline="0" noProof="0" dirty="0" err="1" smtClean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 pitchFamily="34" charset="0"/>
                <a:ea typeface="Geneva" charset="-128"/>
                <a:cs typeface="Arial" panose="020B0604020202020204" pitchFamily="34" charset="0"/>
              </a:rPr>
              <a:t>essagerie</a:t>
            </a:r>
            <a:r>
              <a:rPr kumimoji="0" lang="fr-FR" sz="1200" u="none" strike="noStrike" kern="0" cap="none" spc="0" normalizeH="0" baseline="0" noProof="0" dirty="0" smtClean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 pitchFamily="34" charset="0"/>
                <a:ea typeface="Geneva" charset="-128"/>
                <a:cs typeface="Arial" panose="020B0604020202020204" pitchFamily="34" charset="0"/>
              </a:rPr>
              <a:t> </a:t>
            </a:r>
            <a:r>
              <a:rPr kumimoji="0" lang="fr-FR" sz="1200" u="none" strike="noStrike" kern="0" cap="none" spc="0" normalizeH="0" baseline="0" noProof="0" dirty="0" smtClean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 pitchFamily="34" charset="0"/>
                <a:ea typeface="Geneva" charset="-128"/>
                <a:cs typeface="Arial" panose="020B0604020202020204" pitchFamily="34" charset="0"/>
              </a:rPr>
              <a:t>de santé </a:t>
            </a:r>
            <a:r>
              <a:rPr kumimoji="0" lang="fr-FR" sz="1200" u="none" strike="noStrike" kern="0" cap="none" spc="0" normalizeH="0" baseline="0" noProof="0" dirty="0" smtClean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 pitchFamily="34" charset="0"/>
                <a:ea typeface="Geneva" charset="-128"/>
                <a:cs typeface="Arial" panose="020B0604020202020204" pitchFamily="34" charset="0"/>
              </a:rPr>
              <a:t>sécurisée, agenda</a:t>
            </a:r>
            <a:r>
              <a:rPr kumimoji="0" lang="fr-FR" sz="1200" u="none" strike="noStrike" kern="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 pitchFamily="34" charset="0"/>
                <a:ea typeface="Geneva" charset="-128"/>
                <a:cs typeface="Arial" panose="020B0604020202020204" pitchFamily="34" charset="0"/>
              </a:rPr>
              <a:t>, </a:t>
            </a:r>
            <a:r>
              <a:rPr lang="fr-FR" sz="1200" kern="0" dirty="0">
                <a:solidFill>
                  <a:srgbClr val="44546A"/>
                </a:solidFill>
                <a:latin typeface="Arial" panose="020B0604020202020204" pitchFamily="34" charset="0"/>
                <a:ea typeface="Geneva" charset="-128"/>
                <a:cs typeface="Arial" panose="020B0604020202020204" pitchFamily="34" charset="0"/>
              </a:rPr>
              <a:t>c</a:t>
            </a:r>
            <a:r>
              <a:rPr kumimoji="0" lang="fr-FR" sz="1200" u="none" strike="noStrike" kern="0" cap="none" spc="0" normalizeH="0" baseline="0" noProof="0" dirty="0" err="1" smtClean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 pitchFamily="34" charset="0"/>
                <a:ea typeface="Geneva" charset="-128"/>
                <a:cs typeface="Arial" panose="020B0604020202020204" pitchFamily="34" charset="0"/>
              </a:rPr>
              <a:t>atalogue</a:t>
            </a:r>
            <a:r>
              <a:rPr kumimoji="0" lang="fr-FR" sz="1200" u="none" strike="noStrike" kern="0" cap="none" spc="0" normalizeH="0" baseline="0" noProof="0" dirty="0" smtClean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 pitchFamily="34" charset="0"/>
                <a:ea typeface="Geneva" charset="-128"/>
                <a:cs typeface="Arial" panose="020B0604020202020204" pitchFamily="34" charset="0"/>
              </a:rPr>
              <a:t> d’applications</a:t>
            </a:r>
            <a:endParaRPr kumimoji="0" lang="fr-FR" sz="1200" u="none" strike="noStrike" kern="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Arial" panose="020B0604020202020204" pitchFamily="34" charset="0"/>
              <a:ea typeface="Geneva" charset="-128"/>
              <a:cs typeface="Arial" panose="020B0604020202020204" pitchFamily="34" charset="0"/>
            </a:endParaRPr>
          </a:p>
        </p:txBody>
      </p:sp>
      <p:grpSp>
        <p:nvGrpSpPr>
          <p:cNvPr id="36" name="Group 107">
            <a:extLst>
              <a:ext uri="{FF2B5EF4-FFF2-40B4-BE49-F238E27FC236}">
                <a16:creationId xmlns:a16="http://schemas.microsoft.com/office/drawing/2014/main" xmlns="" id="{5F9BDDF8-240E-BB4A-B843-68A298FE73E1}"/>
              </a:ext>
            </a:extLst>
          </p:cNvPr>
          <p:cNvGrpSpPr>
            <a:grpSpLocks noChangeAspect="1"/>
          </p:cNvGrpSpPr>
          <p:nvPr/>
        </p:nvGrpSpPr>
        <p:grpSpPr>
          <a:xfrm>
            <a:off x="4287596" y="4996300"/>
            <a:ext cx="383575" cy="416617"/>
            <a:chOff x="4046538" y="2490789"/>
            <a:chExt cx="423862" cy="460375"/>
          </a:xfrm>
          <a:solidFill>
            <a:srgbClr val="E87C54"/>
          </a:solidFill>
        </p:grpSpPr>
        <p:sp>
          <p:nvSpPr>
            <p:cNvPr id="37" name="Freeform 343">
              <a:extLst>
                <a:ext uri="{FF2B5EF4-FFF2-40B4-BE49-F238E27FC236}">
                  <a16:creationId xmlns:a16="http://schemas.microsoft.com/office/drawing/2014/main" xmlns="" id="{C28B191D-C3A6-7649-8ABB-A6370C48205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2263" y="2589214"/>
              <a:ext cx="50800" cy="80963"/>
            </a:xfrm>
            <a:custGeom>
              <a:avLst/>
              <a:gdLst>
                <a:gd name="T0" fmla="*/ 7 w 15"/>
                <a:gd name="T1" fmla="*/ 0 h 24"/>
                <a:gd name="T2" fmla="*/ 0 w 15"/>
                <a:gd name="T3" fmla="*/ 8 h 24"/>
                <a:gd name="T4" fmla="*/ 3 w 15"/>
                <a:gd name="T5" fmla="*/ 17 h 24"/>
                <a:gd name="T6" fmla="*/ 3 w 15"/>
                <a:gd name="T7" fmla="*/ 20 h 24"/>
                <a:gd name="T8" fmla="*/ 7 w 15"/>
                <a:gd name="T9" fmla="*/ 24 h 24"/>
                <a:gd name="T10" fmla="*/ 12 w 15"/>
                <a:gd name="T11" fmla="*/ 20 h 24"/>
                <a:gd name="T12" fmla="*/ 12 w 15"/>
                <a:gd name="T13" fmla="*/ 17 h 24"/>
                <a:gd name="T14" fmla="*/ 15 w 15"/>
                <a:gd name="T15" fmla="*/ 8 h 24"/>
                <a:gd name="T16" fmla="*/ 7 w 15"/>
                <a:gd name="T1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4">
                  <a:moveTo>
                    <a:pt x="7" y="0"/>
                  </a:moveTo>
                  <a:cubicBezTo>
                    <a:pt x="3" y="0"/>
                    <a:pt x="0" y="4"/>
                    <a:pt x="0" y="8"/>
                  </a:cubicBezTo>
                  <a:cubicBezTo>
                    <a:pt x="0" y="11"/>
                    <a:pt x="1" y="15"/>
                    <a:pt x="3" y="17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6" y="24"/>
                    <a:pt x="7" y="24"/>
                  </a:cubicBezTo>
                  <a:cubicBezTo>
                    <a:pt x="8" y="24"/>
                    <a:pt x="12" y="20"/>
                    <a:pt x="12" y="20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3" y="15"/>
                    <a:pt x="15" y="11"/>
                    <a:pt x="15" y="8"/>
                  </a:cubicBezTo>
                  <a:cubicBezTo>
                    <a:pt x="15" y="4"/>
                    <a:pt x="11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8" name="Freeform 344">
              <a:extLst>
                <a:ext uri="{FF2B5EF4-FFF2-40B4-BE49-F238E27FC236}">
                  <a16:creationId xmlns:a16="http://schemas.microsoft.com/office/drawing/2014/main" xmlns="" id="{883A76E6-05CA-7B44-87FB-9764C6F8D3A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8138" y="2674939"/>
              <a:ext cx="14288" cy="42863"/>
            </a:xfrm>
            <a:custGeom>
              <a:avLst/>
              <a:gdLst>
                <a:gd name="T0" fmla="*/ 3 w 4"/>
                <a:gd name="T1" fmla="*/ 0 h 13"/>
                <a:gd name="T2" fmla="*/ 2 w 4"/>
                <a:gd name="T3" fmla="*/ 0 h 13"/>
                <a:gd name="T4" fmla="*/ 0 w 4"/>
                <a:gd name="T5" fmla="*/ 2 h 13"/>
                <a:gd name="T6" fmla="*/ 0 w 4"/>
                <a:gd name="T7" fmla="*/ 3 h 13"/>
                <a:gd name="T8" fmla="*/ 1 w 4"/>
                <a:gd name="T9" fmla="*/ 4 h 13"/>
                <a:gd name="T10" fmla="*/ 0 w 4"/>
                <a:gd name="T11" fmla="*/ 13 h 13"/>
                <a:gd name="T12" fmla="*/ 4 w 4"/>
                <a:gd name="T13" fmla="*/ 13 h 13"/>
                <a:gd name="T14" fmla="*/ 3 w 4"/>
                <a:gd name="T15" fmla="*/ 4 h 13"/>
                <a:gd name="T16" fmla="*/ 4 w 4"/>
                <a:gd name="T17" fmla="*/ 3 h 13"/>
                <a:gd name="T18" fmla="*/ 4 w 4"/>
                <a:gd name="T19" fmla="*/ 2 h 13"/>
                <a:gd name="T20" fmla="*/ 3 w 4"/>
                <a:gd name="T2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3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6"/>
                    <a:pt x="0" y="9"/>
                    <a:pt x="0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9"/>
                    <a:pt x="4" y="6"/>
                    <a:pt x="3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9" name="Freeform 345">
              <a:extLst>
                <a:ext uri="{FF2B5EF4-FFF2-40B4-BE49-F238E27FC236}">
                  <a16:creationId xmlns:a16="http://schemas.microsoft.com/office/drawing/2014/main" xmlns="" id="{D24C729B-EB8A-AE4D-8E15-B42C54B9DBC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7813" y="2660651"/>
              <a:ext cx="57150" cy="57150"/>
            </a:xfrm>
            <a:custGeom>
              <a:avLst/>
              <a:gdLst>
                <a:gd name="T0" fmla="*/ 14 w 17"/>
                <a:gd name="T1" fmla="*/ 0 h 17"/>
                <a:gd name="T2" fmla="*/ 3 w 17"/>
                <a:gd name="T3" fmla="*/ 4 h 17"/>
                <a:gd name="T4" fmla="*/ 0 w 17"/>
                <a:gd name="T5" fmla="*/ 11 h 17"/>
                <a:gd name="T6" fmla="*/ 3 w 17"/>
                <a:gd name="T7" fmla="*/ 15 h 17"/>
                <a:gd name="T8" fmla="*/ 17 w 17"/>
                <a:gd name="T9" fmla="*/ 17 h 17"/>
                <a:gd name="T10" fmla="*/ 14 w 17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7">
                  <a:moveTo>
                    <a:pt x="14" y="0"/>
                  </a:moveTo>
                  <a:cubicBezTo>
                    <a:pt x="10" y="2"/>
                    <a:pt x="6" y="3"/>
                    <a:pt x="3" y="4"/>
                  </a:cubicBezTo>
                  <a:cubicBezTo>
                    <a:pt x="1" y="5"/>
                    <a:pt x="0" y="8"/>
                    <a:pt x="0" y="11"/>
                  </a:cubicBezTo>
                  <a:cubicBezTo>
                    <a:pt x="1" y="12"/>
                    <a:pt x="2" y="14"/>
                    <a:pt x="3" y="15"/>
                  </a:cubicBezTo>
                  <a:cubicBezTo>
                    <a:pt x="6" y="16"/>
                    <a:pt x="11" y="17"/>
                    <a:pt x="17" y="17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0" name="Freeform 346">
              <a:extLst>
                <a:ext uri="{FF2B5EF4-FFF2-40B4-BE49-F238E27FC236}">
                  <a16:creationId xmlns:a16="http://schemas.microsoft.com/office/drawing/2014/main" xmlns="" id="{DD34C9F1-6AF6-144B-8699-5AE462D2ED6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600" y="2660651"/>
              <a:ext cx="50800" cy="57150"/>
            </a:xfrm>
            <a:custGeom>
              <a:avLst/>
              <a:gdLst>
                <a:gd name="T0" fmla="*/ 14 w 15"/>
                <a:gd name="T1" fmla="*/ 4 h 17"/>
                <a:gd name="T2" fmla="*/ 3 w 15"/>
                <a:gd name="T3" fmla="*/ 0 h 17"/>
                <a:gd name="T4" fmla="*/ 0 w 15"/>
                <a:gd name="T5" fmla="*/ 17 h 17"/>
                <a:gd name="T6" fmla="*/ 6 w 15"/>
                <a:gd name="T7" fmla="*/ 16 h 17"/>
                <a:gd name="T8" fmla="*/ 15 w 15"/>
                <a:gd name="T9" fmla="*/ 6 h 17"/>
                <a:gd name="T10" fmla="*/ 14 w 15"/>
                <a:gd name="T11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14" y="4"/>
                  </a:moveTo>
                  <a:cubicBezTo>
                    <a:pt x="11" y="3"/>
                    <a:pt x="7" y="2"/>
                    <a:pt x="3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" y="17"/>
                    <a:pt x="4" y="17"/>
                    <a:pt x="6" y="16"/>
                  </a:cubicBezTo>
                  <a:cubicBezTo>
                    <a:pt x="9" y="12"/>
                    <a:pt x="12" y="9"/>
                    <a:pt x="15" y="6"/>
                  </a:cubicBezTo>
                  <a:cubicBezTo>
                    <a:pt x="15" y="5"/>
                    <a:pt x="15" y="5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1" name="Freeform 347">
              <a:extLst>
                <a:ext uri="{FF2B5EF4-FFF2-40B4-BE49-F238E27FC236}">
                  <a16:creationId xmlns:a16="http://schemas.microsoft.com/office/drawing/2014/main" xmlns="" id="{66C554E3-A8CC-E74C-9DF1-92AC97B35F5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0538" y="2517776"/>
              <a:ext cx="41275" cy="68263"/>
            </a:xfrm>
            <a:custGeom>
              <a:avLst/>
              <a:gdLst>
                <a:gd name="T0" fmla="*/ 10 w 12"/>
                <a:gd name="T1" fmla="*/ 14 h 20"/>
                <a:gd name="T2" fmla="*/ 12 w 12"/>
                <a:gd name="T3" fmla="*/ 7 h 20"/>
                <a:gd name="T4" fmla="*/ 6 w 12"/>
                <a:gd name="T5" fmla="*/ 0 h 20"/>
                <a:gd name="T6" fmla="*/ 0 w 12"/>
                <a:gd name="T7" fmla="*/ 7 h 20"/>
                <a:gd name="T8" fmla="*/ 3 w 12"/>
                <a:gd name="T9" fmla="*/ 14 h 20"/>
                <a:gd name="T10" fmla="*/ 3 w 12"/>
                <a:gd name="T11" fmla="*/ 16 h 20"/>
                <a:gd name="T12" fmla="*/ 6 w 12"/>
                <a:gd name="T13" fmla="*/ 20 h 20"/>
                <a:gd name="T14" fmla="*/ 10 w 12"/>
                <a:gd name="T15" fmla="*/ 16 h 20"/>
                <a:gd name="T16" fmla="*/ 10 w 12"/>
                <a:gd name="T17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0">
                  <a:moveTo>
                    <a:pt x="10" y="14"/>
                  </a:moveTo>
                  <a:cubicBezTo>
                    <a:pt x="11" y="12"/>
                    <a:pt x="12" y="9"/>
                    <a:pt x="12" y="7"/>
                  </a:cubicBezTo>
                  <a:cubicBezTo>
                    <a:pt x="12" y="3"/>
                    <a:pt x="10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"/>
                    <a:pt x="1" y="12"/>
                    <a:pt x="3" y="14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6" y="20"/>
                    <a:pt x="6" y="20"/>
                  </a:cubicBezTo>
                  <a:cubicBezTo>
                    <a:pt x="7" y="20"/>
                    <a:pt x="10" y="16"/>
                    <a:pt x="10" y="16"/>
                  </a:cubicBezTo>
                  <a:lnTo>
                    <a:pt x="1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2" name="Freeform 348">
              <a:extLst>
                <a:ext uri="{FF2B5EF4-FFF2-40B4-BE49-F238E27FC236}">
                  <a16:creationId xmlns:a16="http://schemas.microsoft.com/office/drawing/2014/main" xmlns="" id="{D62A8641-562C-2941-BEAF-387D819BAF4A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8000" y="2586039"/>
              <a:ext cx="9525" cy="33338"/>
            </a:xfrm>
            <a:custGeom>
              <a:avLst/>
              <a:gdLst>
                <a:gd name="T0" fmla="*/ 2 w 3"/>
                <a:gd name="T1" fmla="*/ 0 h 10"/>
                <a:gd name="T2" fmla="*/ 1 w 3"/>
                <a:gd name="T3" fmla="*/ 0 h 10"/>
                <a:gd name="T4" fmla="*/ 0 w 3"/>
                <a:gd name="T5" fmla="*/ 2 h 10"/>
                <a:gd name="T6" fmla="*/ 0 w 3"/>
                <a:gd name="T7" fmla="*/ 2 h 10"/>
                <a:gd name="T8" fmla="*/ 1 w 3"/>
                <a:gd name="T9" fmla="*/ 4 h 10"/>
                <a:gd name="T10" fmla="*/ 0 w 3"/>
                <a:gd name="T11" fmla="*/ 10 h 10"/>
                <a:gd name="T12" fmla="*/ 3 w 3"/>
                <a:gd name="T13" fmla="*/ 10 h 10"/>
                <a:gd name="T14" fmla="*/ 2 w 3"/>
                <a:gd name="T15" fmla="*/ 4 h 10"/>
                <a:gd name="T16" fmla="*/ 3 w 3"/>
                <a:gd name="T17" fmla="*/ 2 h 10"/>
                <a:gd name="T18" fmla="*/ 3 w 3"/>
                <a:gd name="T19" fmla="*/ 2 h 10"/>
                <a:gd name="T20" fmla="*/ 2 w 3"/>
                <a:gd name="T2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10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7"/>
                    <a:pt x="2" y="5"/>
                    <a:pt x="2" y="4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3" name="Freeform 349">
              <a:extLst>
                <a:ext uri="{FF2B5EF4-FFF2-40B4-BE49-F238E27FC236}">
                  <a16:creationId xmlns:a16="http://schemas.microsoft.com/office/drawing/2014/main" xmlns="" id="{DCE1C43C-D479-5F43-AE10-BEC4767D64A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7200" y="2576514"/>
              <a:ext cx="47625" cy="42863"/>
            </a:xfrm>
            <a:custGeom>
              <a:avLst/>
              <a:gdLst>
                <a:gd name="T0" fmla="*/ 3 w 14"/>
                <a:gd name="T1" fmla="*/ 4 h 13"/>
                <a:gd name="T2" fmla="*/ 0 w 14"/>
                <a:gd name="T3" fmla="*/ 11 h 13"/>
                <a:gd name="T4" fmla="*/ 14 w 14"/>
                <a:gd name="T5" fmla="*/ 13 h 13"/>
                <a:gd name="T6" fmla="*/ 12 w 14"/>
                <a:gd name="T7" fmla="*/ 0 h 13"/>
                <a:gd name="T8" fmla="*/ 3 w 14"/>
                <a:gd name="T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3" y="4"/>
                  </a:moveTo>
                  <a:cubicBezTo>
                    <a:pt x="0" y="5"/>
                    <a:pt x="0" y="10"/>
                    <a:pt x="0" y="11"/>
                  </a:cubicBezTo>
                  <a:cubicBezTo>
                    <a:pt x="0" y="12"/>
                    <a:pt x="5" y="13"/>
                    <a:pt x="14" y="13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8" y="2"/>
                    <a:pt x="5" y="3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4" name="Freeform 350">
              <a:extLst>
                <a:ext uri="{FF2B5EF4-FFF2-40B4-BE49-F238E27FC236}">
                  <a16:creationId xmlns:a16="http://schemas.microsoft.com/office/drawing/2014/main" xmlns="" id="{43D2B039-2240-1047-830D-323B233A561A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2288" y="2576514"/>
              <a:ext cx="46038" cy="42863"/>
            </a:xfrm>
            <a:custGeom>
              <a:avLst/>
              <a:gdLst>
                <a:gd name="T0" fmla="*/ 14 w 14"/>
                <a:gd name="T1" fmla="*/ 11 h 13"/>
                <a:gd name="T2" fmla="*/ 11 w 14"/>
                <a:gd name="T3" fmla="*/ 4 h 13"/>
                <a:gd name="T4" fmla="*/ 2 w 14"/>
                <a:gd name="T5" fmla="*/ 0 h 13"/>
                <a:gd name="T6" fmla="*/ 0 w 14"/>
                <a:gd name="T7" fmla="*/ 13 h 13"/>
                <a:gd name="T8" fmla="*/ 14 w 14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4" y="11"/>
                  </a:moveTo>
                  <a:cubicBezTo>
                    <a:pt x="14" y="10"/>
                    <a:pt x="13" y="5"/>
                    <a:pt x="11" y="4"/>
                  </a:cubicBezTo>
                  <a:cubicBezTo>
                    <a:pt x="9" y="3"/>
                    <a:pt x="6" y="2"/>
                    <a:pt x="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9" y="13"/>
                    <a:pt x="14" y="12"/>
                    <a:pt x="1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5" name="Freeform 351">
              <a:extLst>
                <a:ext uri="{FF2B5EF4-FFF2-40B4-BE49-F238E27FC236}">
                  <a16:creationId xmlns:a16="http://schemas.microsoft.com/office/drawing/2014/main" xmlns="" id="{340A5D15-382F-9844-93EB-374DF633FB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7038" y="2490789"/>
              <a:ext cx="173038" cy="160338"/>
            </a:xfrm>
            <a:custGeom>
              <a:avLst/>
              <a:gdLst>
                <a:gd name="T0" fmla="*/ 5 w 51"/>
                <a:gd name="T1" fmla="*/ 29 h 47"/>
                <a:gd name="T2" fmla="*/ 4 w 51"/>
                <a:gd name="T3" fmla="*/ 25 h 47"/>
                <a:gd name="T4" fmla="*/ 25 w 51"/>
                <a:gd name="T5" fmla="*/ 4 h 47"/>
                <a:gd name="T6" fmla="*/ 46 w 51"/>
                <a:gd name="T7" fmla="*/ 25 h 47"/>
                <a:gd name="T8" fmla="*/ 33 w 51"/>
                <a:gd name="T9" fmla="*/ 45 h 47"/>
                <a:gd name="T10" fmla="*/ 39 w 51"/>
                <a:gd name="T11" fmla="*/ 47 h 47"/>
                <a:gd name="T12" fmla="*/ 51 w 51"/>
                <a:gd name="T13" fmla="*/ 25 h 47"/>
                <a:gd name="T14" fmla="*/ 25 w 51"/>
                <a:gd name="T15" fmla="*/ 0 h 47"/>
                <a:gd name="T16" fmla="*/ 0 w 51"/>
                <a:gd name="T17" fmla="*/ 24 h 47"/>
                <a:gd name="T18" fmla="*/ 5 w 51"/>
                <a:gd name="T19" fmla="*/ 2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47">
                  <a:moveTo>
                    <a:pt x="5" y="29"/>
                  </a:moveTo>
                  <a:cubicBezTo>
                    <a:pt x="4" y="28"/>
                    <a:pt x="4" y="27"/>
                    <a:pt x="4" y="25"/>
                  </a:cubicBezTo>
                  <a:cubicBezTo>
                    <a:pt x="4" y="14"/>
                    <a:pt x="14" y="4"/>
                    <a:pt x="25" y="4"/>
                  </a:cubicBezTo>
                  <a:cubicBezTo>
                    <a:pt x="37" y="4"/>
                    <a:pt x="46" y="14"/>
                    <a:pt x="46" y="25"/>
                  </a:cubicBezTo>
                  <a:cubicBezTo>
                    <a:pt x="46" y="34"/>
                    <a:pt x="41" y="42"/>
                    <a:pt x="33" y="45"/>
                  </a:cubicBezTo>
                  <a:cubicBezTo>
                    <a:pt x="35" y="45"/>
                    <a:pt x="37" y="46"/>
                    <a:pt x="39" y="47"/>
                  </a:cubicBezTo>
                  <a:cubicBezTo>
                    <a:pt x="46" y="42"/>
                    <a:pt x="51" y="34"/>
                    <a:pt x="51" y="25"/>
                  </a:cubicBezTo>
                  <a:cubicBezTo>
                    <a:pt x="51" y="11"/>
                    <a:pt x="39" y="0"/>
                    <a:pt x="25" y="0"/>
                  </a:cubicBezTo>
                  <a:cubicBezTo>
                    <a:pt x="12" y="0"/>
                    <a:pt x="1" y="11"/>
                    <a:pt x="0" y="24"/>
                  </a:cubicBezTo>
                  <a:cubicBezTo>
                    <a:pt x="2" y="26"/>
                    <a:pt x="3" y="27"/>
                    <a:pt x="5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6" name="Freeform 352">
              <a:extLst>
                <a:ext uri="{FF2B5EF4-FFF2-40B4-BE49-F238E27FC236}">
                  <a16:creationId xmlns:a16="http://schemas.microsoft.com/office/drawing/2014/main" xmlns="" id="{8A06A5F6-C9C2-D049-B01D-F2E4D8243DE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0375" y="2627314"/>
              <a:ext cx="26988" cy="19050"/>
            </a:xfrm>
            <a:custGeom>
              <a:avLst/>
              <a:gdLst>
                <a:gd name="T0" fmla="*/ 0 w 8"/>
                <a:gd name="T1" fmla="*/ 0 h 6"/>
                <a:gd name="T2" fmla="*/ 1 w 8"/>
                <a:gd name="T3" fmla="*/ 6 h 6"/>
                <a:gd name="T4" fmla="*/ 8 w 8"/>
                <a:gd name="T5" fmla="*/ 5 h 6"/>
                <a:gd name="T6" fmla="*/ 0 w 8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0" y="0"/>
                  </a:moveTo>
                  <a:cubicBezTo>
                    <a:pt x="1" y="2"/>
                    <a:pt x="1" y="4"/>
                    <a:pt x="1" y="6"/>
                  </a:cubicBezTo>
                  <a:cubicBezTo>
                    <a:pt x="3" y="6"/>
                    <a:pt x="6" y="5"/>
                    <a:pt x="8" y="5"/>
                  </a:cubicBezTo>
                  <a:cubicBezTo>
                    <a:pt x="5" y="4"/>
                    <a:pt x="2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7" name="Freeform 353">
              <a:extLst>
                <a:ext uri="{FF2B5EF4-FFF2-40B4-BE49-F238E27FC236}">
                  <a16:creationId xmlns:a16="http://schemas.microsoft.com/office/drawing/2014/main" xmlns="" id="{7CA8FF9D-D153-5842-8BB4-8822DCDB2F7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6538" y="2555876"/>
              <a:ext cx="217488" cy="212725"/>
            </a:xfrm>
            <a:custGeom>
              <a:avLst/>
              <a:gdLst>
                <a:gd name="T0" fmla="*/ 32 w 64"/>
                <a:gd name="T1" fmla="*/ 0 h 63"/>
                <a:gd name="T2" fmla="*/ 0 w 64"/>
                <a:gd name="T3" fmla="*/ 31 h 63"/>
                <a:gd name="T4" fmla="*/ 32 w 64"/>
                <a:gd name="T5" fmla="*/ 63 h 63"/>
                <a:gd name="T6" fmla="*/ 34 w 64"/>
                <a:gd name="T7" fmla="*/ 63 h 63"/>
                <a:gd name="T8" fmla="*/ 36 w 64"/>
                <a:gd name="T9" fmla="*/ 57 h 63"/>
                <a:gd name="T10" fmla="*/ 32 w 64"/>
                <a:gd name="T11" fmla="*/ 58 h 63"/>
                <a:gd name="T12" fmla="*/ 6 w 64"/>
                <a:gd name="T13" fmla="*/ 31 h 63"/>
                <a:gd name="T14" fmla="*/ 32 w 64"/>
                <a:gd name="T15" fmla="*/ 5 h 63"/>
                <a:gd name="T16" fmla="*/ 58 w 64"/>
                <a:gd name="T17" fmla="*/ 31 h 63"/>
                <a:gd name="T18" fmla="*/ 64 w 64"/>
                <a:gd name="T19" fmla="*/ 29 h 63"/>
                <a:gd name="T20" fmla="*/ 32 w 64"/>
                <a:gd name="T2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63">
                  <a:moveTo>
                    <a:pt x="32" y="0"/>
                  </a:moveTo>
                  <a:cubicBezTo>
                    <a:pt x="14" y="0"/>
                    <a:pt x="0" y="14"/>
                    <a:pt x="0" y="31"/>
                  </a:cubicBezTo>
                  <a:cubicBezTo>
                    <a:pt x="0" y="49"/>
                    <a:pt x="14" y="63"/>
                    <a:pt x="32" y="63"/>
                  </a:cubicBezTo>
                  <a:cubicBezTo>
                    <a:pt x="33" y="63"/>
                    <a:pt x="34" y="63"/>
                    <a:pt x="34" y="63"/>
                  </a:cubicBezTo>
                  <a:cubicBezTo>
                    <a:pt x="35" y="61"/>
                    <a:pt x="35" y="59"/>
                    <a:pt x="36" y="57"/>
                  </a:cubicBezTo>
                  <a:cubicBezTo>
                    <a:pt x="35" y="57"/>
                    <a:pt x="33" y="58"/>
                    <a:pt x="32" y="58"/>
                  </a:cubicBezTo>
                  <a:cubicBezTo>
                    <a:pt x="17" y="58"/>
                    <a:pt x="6" y="46"/>
                    <a:pt x="6" y="31"/>
                  </a:cubicBezTo>
                  <a:cubicBezTo>
                    <a:pt x="6" y="17"/>
                    <a:pt x="17" y="5"/>
                    <a:pt x="32" y="5"/>
                  </a:cubicBezTo>
                  <a:cubicBezTo>
                    <a:pt x="46" y="5"/>
                    <a:pt x="58" y="17"/>
                    <a:pt x="58" y="31"/>
                  </a:cubicBezTo>
                  <a:cubicBezTo>
                    <a:pt x="60" y="30"/>
                    <a:pt x="62" y="30"/>
                    <a:pt x="64" y="29"/>
                  </a:cubicBezTo>
                  <a:cubicBezTo>
                    <a:pt x="62" y="12"/>
                    <a:pt x="49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8" name="Freeform 354">
              <a:extLst>
                <a:ext uri="{FF2B5EF4-FFF2-40B4-BE49-F238E27FC236}">
                  <a16:creationId xmlns:a16="http://schemas.microsoft.com/office/drawing/2014/main" xmlns="" id="{F7CC9FB9-87B9-3B47-942E-AC020528D8F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7838" y="2701926"/>
              <a:ext cx="71438" cy="114300"/>
            </a:xfrm>
            <a:custGeom>
              <a:avLst/>
              <a:gdLst>
                <a:gd name="T0" fmla="*/ 17 w 21"/>
                <a:gd name="T1" fmla="*/ 24 h 34"/>
                <a:gd name="T2" fmla="*/ 21 w 21"/>
                <a:gd name="T3" fmla="*/ 12 h 34"/>
                <a:gd name="T4" fmla="*/ 10 w 21"/>
                <a:gd name="T5" fmla="*/ 0 h 34"/>
                <a:gd name="T6" fmla="*/ 0 w 21"/>
                <a:gd name="T7" fmla="*/ 12 h 34"/>
                <a:gd name="T8" fmla="*/ 4 w 21"/>
                <a:gd name="T9" fmla="*/ 24 h 34"/>
                <a:gd name="T10" fmla="*/ 4 w 21"/>
                <a:gd name="T11" fmla="*/ 28 h 34"/>
                <a:gd name="T12" fmla="*/ 10 w 21"/>
                <a:gd name="T13" fmla="*/ 34 h 34"/>
                <a:gd name="T14" fmla="*/ 17 w 21"/>
                <a:gd name="T15" fmla="*/ 28 h 34"/>
                <a:gd name="T16" fmla="*/ 17 w 21"/>
                <a:gd name="T17" fmla="*/ 2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34">
                  <a:moveTo>
                    <a:pt x="17" y="24"/>
                  </a:moveTo>
                  <a:cubicBezTo>
                    <a:pt x="19" y="21"/>
                    <a:pt x="21" y="16"/>
                    <a:pt x="21" y="12"/>
                  </a:cubicBezTo>
                  <a:cubicBezTo>
                    <a:pt x="21" y="6"/>
                    <a:pt x="16" y="0"/>
                    <a:pt x="10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16"/>
                    <a:pt x="2" y="21"/>
                    <a:pt x="4" y="24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9" y="34"/>
                    <a:pt x="10" y="34"/>
                  </a:cubicBezTo>
                  <a:cubicBezTo>
                    <a:pt x="12" y="34"/>
                    <a:pt x="17" y="28"/>
                    <a:pt x="17" y="28"/>
                  </a:cubicBezTo>
                  <a:lnTo>
                    <a:pt x="17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9" name="Freeform 355">
              <a:extLst>
                <a:ext uri="{FF2B5EF4-FFF2-40B4-BE49-F238E27FC236}">
                  <a16:creationId xmlns:a16="http://schemas.microsoft.com/office/drawing/2014/main" xmlns="" id="{276255D8-8FDE-C647-A6A1-16517021DDB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1650" y="2819401"/>
              <a:ext cx="23813" cy="61913"/>
            </a:xfrm>
            <a:custGeom>
              <a:avLst/>
              <a:gdLst>
                <a:gd name="T0" fmla="*/ 4 w 7"/>
                <a:gd name="T1" fmla="*/ 0 h 18"/>
                <a:gd name="T2" fmla="*/ 3 w 7"/>
                <a:gd name="T3" fmla="*/ 0 h 18"/>
                <a:gd name="T4" fmla="*/ 0 w 7"/>
                <a:gd name="T5" fmla="*/ 3 h 18"/>
                <a:gd name="T6" fmla="*/ 0 w 7"/>
                <a:gd name="T7" fmla="*/ 4 h 18"/>
                <a:gd name="T8" fmla="*/ 2 w 7"/>
                <a:gd name="T9" fmla="*/ 6 h 18"/>
                <a:gd name="T10" fmla="*/ 0 w 7"/>
                <a:gd name="T11" fmla="*/ 18 h 18"/>
                <a:gd name="T12" fmla="*/ 6 w 7"/>
                <a:gd name="T13" fmla="*/ 18 h 18"/>
                <a:gd name="T14" fmla="*/ 4 w 7"/>
                <a:gd name="T15" fmla="*/ 6 h 18"/>
                <a:gd name="T16" fmla="*/ 7 w 7"/>
                <a:gd name="T17" fmla="*/ 4 h 18"/>
                <a:gd name="T18" fmla="*/ 7 w 7"/>
                <a:gd name="T19" fmla="*/ 3 h 18"/>
                <a:gd name="T20" fmla="*/ 4 w 7"/>
                <a:gd name="T2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18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8"/>
                    <a:pt x="1" y="12"/>
                    <a:pt x="0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2"/>
                    <a:pt x="5" y="8"/>
                    <a:pt x="4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3"/>
                    <a:pt x="7" y="3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0" name="Freeform 356">
              <a:extLst>
                <a:ext uri="{FF2B5EF4-FFF2-40B4-BE49-F238E27FC236}">
                  <a16:creationId xmlns:a16="http://schemas.microsoft.com/office/drawing/2014/main" xmlns="" id="{1F31FAB6-5021-7242-9656-FA5B10E1891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5925" y="2803526"/>
              <a:ext cx="82550" cy="77788"/>
            </a:xfrm>
            <a:custGeom>
              <a:avLst/>
              <a:gdLst>
                <a:gd name="T0" fmla="*/ 20 w 24"/>
                <a:gd name="T1" fmla="*/ 0 h 23"/>
                <a:gd name="T2" fmla="*/ 5 w 24"/>
                <a:gd name="T3" fmla="*/ 6 h 23"/>
                <a:gd name="T4" fmla="*/ 0 w 24"/>
                <a:gd name="T5" fmla="*/ 17 h 23"/>
                <a:gd name="T6" fmla="*/ 3 w 24"/>
                <a:gd name="T7" fmla="*/ 20 h 23"/>
                <a:gd name="T8" fmla="*/ 24 w 24"/>
                <a:gd name="T9" fmla="*/ 23 h 23"/>
                <a:gd name="T10" fmla="*/ 20 w 24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3">
                  <a:moveTo>
                    <a:pt x="20" y="0"/>
                  </a:moveTo>
                  <a:cubicBezTo>
                    <a:pt x="14" y="3"/>
                    <a:pt x="9" y="4"/>
                    <a:pt x="5" y="6"/>
                  </a:cubicBezTo>
                  <a:cubicBezTo>
                    <a:pt x="1" y="7"/>
                    <a:pt x="1" y="14"/>
                    <a:pt x="0" y="17"/>
                  </a:cubicBezTo>
                  <a:cubicBezTo>
                    <a:pt x="1" y="18"/>
                    <a:pt x="2" y="19"/>
                    <a:pt x="3" y="20"/>
                  </a:cubicBezTo>
                  <a:cubicBezTo>
                    <a:pt x="6" y="22"/>
                    <a:pt x="13" y="23"/>
                    <a:pt x="24" y="23"/>
                  </a:cubicBez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1" name="Freeform 357">
              <a:extLst>
                <a:ext uri="{FF2B5EF4-FFF2-40B4-BE49-F238E27FC236}">
                  <a16:creationId xmlns:a16="http://schemas.microsoft.com/office/drawing/2014/main" xmlns="" id="{928597C3-5E8C-7444-90BC-75AD4A9208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8638" y="2803526"/>
              <a:ext cx="77788" cy="77788"/>
            </a:xfrm>
            <a:custGeom>
              <a:avLst/>
              <a:gdLst>
                <a:gd name="T0" fmla="*/ 19 w 23"/>
                <a:gd name="T1" fmla="*/ 6 h 23"/>
                <a:gd name="T2" fmla="*/ 4 w 23"/>
                <a:gd name="T3" fmla="*/ 0 h 23"/>
                <a:gd name="T4" fmla="*/ 0 w 23"/>
                <a:gd name="T5" fmla="*/ 23 h 23"/>
                <a:gd name="T6" fmla="*/ 20 w 23"/>
                <a:gd name="T7" fmla="*/ 21 h 23"/>
                <a:gd name="T8" fmla="*/ 23 w 23"/>
                <a:gd name="T9" fmla="*/ 16 h 23"/>
                <a:gd name="T10" fmla="*/ 19 w 23"/>
                <a:gd name="T11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19" y="6"/>
                  </a:moveTo>
                  <a:cubicBezTo>
                    <a:pt x="15" y="4"/>
                    <a:pt x="10" y="3"/>
                    <a:pt x="4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0" y="23"/>
                    <a:pt x="17" y="22"/>
                    <a:pt x="20" y="21"/>
                  </a:cubicBezTo>
                  <a:cubicBezTo>
                    <a:pt x="21" y="19"/>
                    <a:pt x="22" y="18"/>
                    <a:pt x="23" y="16"/>
                  </a:cubicBezTo>
                  <a:cubicBezTo>
                    <a:pt x="23" y="13"/>
                    <a:pt x="22" y="7"/>
                    <a:pt x="1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2" name="Freeform 358">
              <a:extLst>
                <a:ext uri="{FF2B5EF4-FFF2-40B4-BE49-F238E27FC236}">
                  <a16:creationId xmlns:a16="http://schemas.microsoft.com/office/drawing/2014/main" xmlns="" id="{AB21D6DC-4134-1C42-9615-46F6F96322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71950" y="2654301"/>
              <a:ext cx="298450" cy="296863"/>
            </a:xfrm>
            <a:custGeom>
              <a:avLst/>
              <a:gdLst>
                <a:gd name="T0" fmla="*/ 44 w 88"/>
                <a:gd name="T1" fmla="*/ 0 h 88"/>
                <a:gd name="T2" fmla="*/ 0 w 88"/>
                <a:gd name="T3" fmla="*/ 44 h 88"/>
                <a:gd name="T4" fmla="*/ 44 w 88"/>
                <a:gd name="T5" fmla="*/ 88 h 88"/>
                <a:gd name="T6" fmla="*/ 88 w 88"/>
                <a:gd name="T7" fmla="*/ 44 h 88"/>
                <a:gd name="T8" fmla="*/ 44 w 88"/>
                <a:gd name="T9" fmla="*/ 0 h 88"/>
                <a:gd name="T10" fmla="*/ 44 w 88"/>
                <a:gd name="T11" fmla="*/ 81 h 88"/>
                <a:gd name="T12" fmla="*/ 8 w 88"/>
                <a:gd name="T13" fmla="*/ 44 h 88"/>
                <a:gd name="T14" fmla="*/ 44 w 88"/>
                <a:gd name="T15" fmla="*/ 8 h 88"/>
                <a:gd name="T16" fmla="*/ 80 w 88"/>
                <a:gd name="T17" fmla="*/ 44 h 88"/>
                <a:gd name="T18" fmla="*/ 44 w 88"/>
                <a:gd name="T19" fmla="*/ 8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8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8"/>
                    <a:pt x="20" y="88"/>
                    <a:pt x="44" y="88"/>
                  </a:cubicBezTo>
                  <a:cubicBezTo>
                    <a:pt x="68" y="88"/>
                    <a:pt x="88" y="68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44" y="81"/>
                  </a:moveTo>
                  <a:cubicBezTo>
                    <a:pt x="24" y="81"/>
                    <a:pt x="8" y="64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64"/>
                    <a:pt x="64" y="81"/>
                    <a:pt x="44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53" name="Group 135">
            <a:extLst>
              <a:ext uri="{FF2B5EF4-FFF2-40B4-BE49-F238E27FC236}">
                <a16:creationId xmlns:a16="http://schemas.microsoft.com/office/drawing/2014/main" xmlns="" id="{59B93E0F-D5CE-5640-BF6C-CA24BB98D90B}"/>
              </a:ext>
            </a:extLst>
          </p:cNvPr>
          <p:cNvGrpSpPr>
            <a:grpSpLocks noChangeAspect="1"/>
          </p:cNvGrpSpPr>
          <p:nvPr/>
        </p:nvGrpSpPr>
        <p:grpSpPr>
          <a:xfrm>
            <a:off x="8403550" y="5044383"/>
            <a:ext cx="383142" cy="416146"/>
            <a:chOff x="4046538" y="2490789"/>
            <a:chExt cx="423862" cy="460375"/>
          </a:xfrm>
          <a:solidFill>
            <a:srgbClr val="6CC0C2"/>
          </a:solidFill>
        </p:grpSpPr>
        <p:sp>
          <p:nvSpPr>
            <p:cNvPr id="54" name="Freeform 343">
              <a:extLst>
                <a:ext uri="{FF2B5EF4-FFF2-40B4-BE49-F238E27FC236}">
                  <a16:creationId xmlns:a16="http://schemas.microsoft.com/office/drawing/2014/main" xmlns="" id="{864F1777-37C0-1346-83EF-F34B3E3F6DD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2263" y="2589214"/>
              <a:ext cx="50800" cy="80963"/>
            </a:xfrm>
            <a:custGeom>
              <a:avLst/>
              <a:gdLst>
                <a:gd name="T0" fmla="*/ 7 w 15"/>
                <a:gd name="T1" fmla="*/ 0 h 24"/>
                <a:gd name="T2" fmla="*/ 0 w 15"/>
                <a:gd name="T3" fmla="*/ 8 h 24"/>
                <a:gd name="T4" fmla="*/ 3 w 15"/>
                <a:gd name="T5" fmla="*/ 17 h 24"/>
                <a:gd name="T6" fmla="*/ 3 w 15"/>
                <a:gd name="T7" fmla="*/ 20 h 24"/>
                <a:gd name="T8" fmla="*/ 7 w 15"/>
                <a:gd name="T9" fmla="*/ 24 h 24"/>
                <a:gd name="T10" fmla="*/ 12 w 15"/>
                <a:gd name="T11" fmla="*/ 20 h 24"/>
                <a:gd name="T12" fmla="*/ 12 w 15"/>
                <a:gd name="T13" fmla="*/ 17 h 24"/>
                <a:gd name="T14" fmla="*/ 15 w 15"/>
                <a:gd name="T15" fmla="*/ 8 h 24"/>
                <a:gd name="T16" fmla="*/ 7 w 15"/>
                <a:gd name="T1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4">
                  <a:moveTo>
                    <a:pt x="7" y="0"/>
                  </a:moveTo>
                  <a:cubicBezTo>
                    <a:pt x="3" y="0"/>
                    <a:pt x="0" y="4"/>
                    <a:pt x="0" y="8"/>
                  </a:cubicBezTo>
                  <a:cubicBezTo>
                    <a:pt x="0" y="11"/>
                    <a:pt x="1" y="15"/>
                    <a:pt x="3" y="17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6" y="24"/>
                    <a:pt x="7" y="24"/>
                  </a:cubicBezTo>
                  <a:cubicBezTo>
                    <a:pt x="8" y="24"/>
                    <a:pt x="12" y="20"/>
                    <a:pt x="12" y="20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3" y="15"/>
                    <a:pt x="15" y="11"/>
                    <a:pt x="15" y="8"/>
                  </a:cubicBezTo>
                  <a:cubicBezTo>
                    <a:pt x="15" y="4"/>
                    <a:pt x="11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6CC0C2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5" name="Freeform 344">
              <a:extLst>
                <a:ext uri="{FF2B5EF4-FFF2-40B4-BE49-F238E27FC236}">
                  <a16:creationId xmlns:a16="http://schemas.microsoft.com/office/drawing/2014/main" xmlns="" id="{9A5C9955-36FC-EB4A-A9EC-7D819682F89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8138" y="2674939"/>
              <a:ext cx="14288" cy="42863"/>
            </a:xfrm>
            <a:custGeom>
              <a:avLst/>
              <a:gdLst>
                <a:gd name="T0" fmla="*/ 3 w 4"/>
                <a:gd name="T1" fmla="*/ 0 h 13"/>
                <a:gd name="T2" fmla="*/ 2 w 4"/>
                <a:gd name="T3" fmla="*/ 0 h 13"/>
                <a:gd name="T4" fmla="*/ 0 w 4"/>
                <a:gd name="T5" fmla="*/ 2 h 13"/>
                <a:gd name="T6" fmla="*/ 0 w 4"/>
                <a:gd name="T7" fmla="*/ 3 h 13"/>
                <a:gd name="T8" fmla="*/ 1 w 4"/>
                <a:gd name="T9" fmla="*/ 4 h 13"/>
                <a:gd name="T10" fmla="*/ 0 w 4"/>
                <a:gd name="T11" fmla="*/ 13 h 13"/>
                <a:gd name="T12" fmla="*/ 4 w 4"/>
                <a:gd name="T13" fmla="*/ 13 h 13"/>
                <a:gd name="T14" fmla="*/ 3 w 4"/>
                <a:gd name="T15" fmla="*/ 4 h 13"/>
                <a:gd name="T16" fmla="*/ 4 w 4"/>
                <a:gd name="T17" fmla="*/ 3 h 13"/>
                <a:gd name="T18" fmla="*/ 4 w 4"/>
                <a:gd name="T19" fmla="*/ 2 h 13"/>
                <a:gd name="T20" fmla="*/ 3 w 4"/>
                <a:gd name="T2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3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6"/>
                    <a:pt x="0" y="9"/>
                    <a:pt x="0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9"/>
                    <a:pt x="4" y="6"/>
                    <a:pt x="3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6CC0C2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6" name="Freeform 345">
              <a:extLst>
                <a:ext uri="{FF2B5EF4-FFF2-40B4-BE49-F238E27FC236}">
                  <a16:creationId xmlns:a16="http://schemas.microsoft.com/office/drawing/2014/main" xmlns="" id="{EC6EAEEF-A509-4747-835A-3C408EB22D6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7813" y="2660651"/>
              <a:ext cx="57150" cy="57150"/>
            </a:xfrm>
            <a:custGeom>
              <a:avLst/>
              <a:gdLst>
                <a:gd name="T0" fmla="*/ 14 w 17"/>
                <a:gd name="T1" fmla="*/ 0 h 17"/>
                <a:gd name="T2" fmla="*/ 3 w 17"/>
                <a:gd name="T3" fmla="*/ 4 h 17"/>
                <a:gd name="T4" fmla="*/ 0 w 17"/>
                <a:gd name="T5" fmla="*/ 11 h 17"/>
                <a:gd name="T6" fmla="*/ 3 w 17"/>
                <a:gd name="T7" fmla="*/ 15 h 17"/>
                <a:gd name="T8" fmla="*/ 17 w 17"/>
                <a:gd name="T9" fmla="*/ 17 h 17"/>
                <a:gd name="T10" fmla="*/ 14 w 17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7">
                  <a:moveTo>
                    <a:pt x="14" y="0"/>
                  </a:moveTo>
                  <a:cubicBezTo>
                    <a:pt x="10" y="2"/>
                    <a:pt x="6" y="3"/>
                    <a:pt x="3" y="4"/>
                  </a:cubicBezTo>
                  <a:cubicBezTo>
                    <a:pt x="1" y="5"/>
                    <a:pt x="0" y="8"/>
                    <a:pt x="0" y="11"/>
                  </a:cubicBezTo>
                  <a:cubicBezTo>
                    <a:pt x="1" y="12"/>
                    <a:pt x="2" y="14"/>
                    <a:pt x="3" y="15"/>
                  </a:cubicBezTo>
                  <a:cubicBezTo>
                    <a:pt x="6" y="16"/>
                    <a:pt x="11" y="17"/>
                    <a:pt x="17" y="17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6CC0C2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7" name="Freeform 346">
              <a:extLst>
                <a:ext uri="{FF2B5EF4-FFF2-40B4-BE49-F238E27FC236}">
                  <a16:creationId xmlns:a16="http://schemas.microsoft.com/office/drawing/2014/main" xmlns="" id="{BEABE68D-B457-A04C-92F7-278DA4691A6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600" y="2660651"/>
              <a:ext cx="50800" cy="57150"/>
            </a:xfrm>
            <a:custGeom>
              <a:avLst/>
              <a:gdLst>
                <a:gd name="T0" fmla="*/ 14 w 15"/>
                <a:gd name="T1" fmla="*/ 4 h 17"/>
                <a:gd name="T2" fmla="*/ 3 w 15"/>
                <a:gd name="T3" fmla="*/ 0 h 17"/>
                <a:gd name="T4" fmla="*/ 0 w 15"/>
                <a:gd name="T5" fmla="*/ 17 h 17"/>
                <a:gd name="T6" fmla="*/ 6 w 15"/>
                <a:gd name="T7" fmla="*/ 16 h 17"/>
                <a:gd name="T8" fmla="*/ 15 w 15"/>
                <a:gd name="T9" fmla="*/ 6 h 17"/>
                <a:gd name="T10" fmla="*/ 14 w 15"/>
                <a:gd name="T11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14" y="4"/>
                  </a:moveTo>
                  <a:cubicBezTo>
                    <a:pt x="11" y="3"/>
                    <a:pt x="7" y="2"/>
                    <a:pt x="3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" y="17"/>
                    <a:pt x="4" y="17"/>
                    <a:pt x="6" y="16"/>
                  </a:cubicBezTo>
                  <a:cubicBezTo>
                    <a:pt x="9" y="12"/>
                    <a:pt x="12" y="9"/>
                    <a:pt x="15" y="6"/>
                  </a:cubicBezTo>
                  <a:cubicBezTo>
                    <a:pt x="15" y="5"/>
                    <a:pt x="15" y="5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6CC0C2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8" name="Freeform 347">
              <a:extLst>
                <a:ext uri="{FF2B5EF4-FFF2-40B4-BE49-F238E27FC236}">
                  <a16:creationId xmlns:a16="http://schemas.microsoft.com/office/drawing/2014/main" xmlns="" id="{85AB8FCD-41B7-5644-B7A7-1A7D8AAE015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0538" y="2517776"/>
              <a:ext cx="41275" cy="68263"/>
            </a:xfrm>
            <a:custGeom>
              <a:avLst/>
              <a:gdLst>
                <a:gd name="T0" fmla="*/ 10 w 12"/>
                <a:gd name="T1" fmla="*/ 14 h 20"/>
                <a:gd name="T2" fmla="*/ 12 w 12"/>
                <a:gd name="T3" fmla="*/ 7 h 20"/>
                <a:gd name="T4" fmla="*/ 6 w 12"/>
                <a:gd name="T5" fmla="*/ 0 h 20"/>
                <a:gd name="T6" fmla="*/ 0 w 12"/>
                <a:gd name="T7" fmla="*/ 7 h 20"/>
                <a:gd name="T8" fmla="*/ 3 w 12"/>
                <a:gd name="T9" fmla="*/ 14 h 20"/>
                <a:gd name="T10" fmla="*/ 3 w 12"/>
                <a:gd name="T11" fmla="*/ 16 h 20"/>
                <a:gd name="T12" fmla="*/ 6 w 12"/>
                <a:gd name="T13" fmla="*/ 20 h 20"/>
                <a:gd name="T14" fmla="*/ 10 w 12"/>
                <a:gd name="T15" fmla="*/ 16 h 20"/>
                <a:gd name="T16" fmla="*/ 10 w 12"/>
                <a:gd name="T17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0">
                  <a:moveTo>
                    <a:pt x="10" y="14"/>
                  </a:moveTo>
                  <a:cubicBezTo>
                    <a:pt x="11" y="12"/>
                    <a:pt x="12" y="9"/>
                    <a:pt x="12" y="7"/>
                  </a:cubicBezTo>
                  <a:cubicBezTo>
                    <a:pt x="12" y="3"/>
                    <a:pt x="10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"/>
                    <a:pt x="1" y="12"/>
                    <a:pt x="3" y="14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6" y="20"/>
                    <a:pt x="6" y="20"/>
                  </a:cubicBezTo>
                  <a:cubicBezTo>
                    <a:pt x="7" y="20"/>
                    <a:pt x="10" y="16"/>
                    <a:pt x="10" y="16"/>
                  </a:cubicBezTo>
                  <a:lnTo>
                    <a:pt x="1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6CC0C2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9" name="Freeform 348">
              <a:extLst>
                <a:ext uri="{FF2B5EF4-FFF2-40B4-BE49-F238E27FC236}">
                  <a16:creationId xmlns:a16="http://schemas.microsoft.com/office/drawing/2014/main" xmlns="" id="{04F2D163-1AE8-574F-BA83-9B78647A0C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8000" y="2586039"/>
              <a:ext cx="9525" cy="33338"/>
            </a:xfrm>
            <a:custGeom>
              <a:avLst/>
              <a:gdLst>
                <a:gd name="T0" fmla="*/ 2 w 3"/>
                <a:gd name="T1" fmla="*/ 0 h 10"/>
                <a:gd name="T2" fmla="*/ 1 w 3"/>
                <a:gd name="T3" fmla="*/ 0 h 10"/>
                <a:gd name="T4" fmla="*/ 0 w 3"/>
                <a:gd name="T5" fmla="*/ 2 h 10"/>
                <a:gd name="T6" fmla="*/ 0 w 3"/>
                <a:gd name="T7" fmla="*/ 2 h 10"/>
                <a:gd name="T8" fmla="*/ 1 w 3"/>
                <a:gd name="T9" fmla="*/ 4 h 10"/>
                <a:gd name="T10" fmla="*/ 0 w 3"/>
                <a:gd name="T11" fmla="*/ 10 h 10"/>
                <a:gd name="T12" fmla="*/ 3 w 3"/>
                <a:gd name="T13" fmla="*/ 10 h 10"/>
                <a:gd name="T14" fmla="*/ 2 w 3"/>
                <a:gd name="T15" fmla="*/ 4 h 10"/>
                <a:gd name="T16" fmla="*/ 3 w 3"/>
                <a:gd name="T17" fmla="*/ 2 h 10"/>
                <a:gd name="T18" fmla="*/ 3 w 3"/>
                <a:gd name="T19" fmla="*/ 2 h 10"/>
                <a:gd name="T20" fmla="*/ 2 w 3"/>
                <a:gd name="T2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10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7"/>
                    <a:pt x="2" y="5"/>
                    <a:pt x="2" y="4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6CC0C2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0" name="Freeform 349">
              <a:extLst>
                <a:ext uri="{FF2B5EF4-FFF2-40B4-BE49-F238E27FC236}">
                  <a16:creationId xmlns:a16="http://schemas.microsoft.com/office/drawing/2014/main" xmlns="" id="{2F7E2ADA-636B-A54E-ACC2-F4BBA2A9790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7200" y="2576514"/>
              <a:ext cx="47625" cy="42863"/>
            </a:xfrm>
            <a:custGeom>
              <a:avLst/>
              <a:gdLst>
                <a:gd name="T0" fmla="*/ 3 w 14"/>
                <a:gd name="T1" fmla="*/ 4 h 13"/>
                <a:gd name="T2" fmla="*/ 0 w 14"/>
                <a:gd name="T3" fmla="*/ 11 h 13"/>
                <a:gd name="T4" fmla="*/ 14 w 14"/>
                <a:gd name="T5" fmla="*/ 13 h 13"/>
                <a:gd name="T6" fmla="*/ 12 w 14"/>
                <a:gd name="T7" fmla="*/ 0 h 13"/>
                <a:gd name="T8" fmla="*/ 3 w 14"/>
                <a:gd name="T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3" y="4"/>
                  </a:moveTo>
                  <a:cubicBezTo>
                    <a:pt x="0" y="5"/>
                    <a:pt x="0" y="10"/>
                    <a:pt x="0" y="11"/>
                  </a:cubicBezTo>
                  <a:cubicBezTo>
                    <a:pt x="0" y="12"/>
                    <a:pt x="5" y="13"/>
                    <a:pt x="14" y="13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8" y="2"/>
                    <a:pt x="5" y="3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6CC0C2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1" name="Freeform 350">
              <a:extLst>
                <a:ext uri="{FF2B5EF4-FFF2-40B4-BE49-F238E27FC236}">
                  <a16:creationId xmlns:a16="http://schemas.microsoft.com/office/drawing/2014/main" xmlns="" id="{F7721E32-B12A-1646-9F79-1255AC065BB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2288" y="2576514"/>
              <a:ext cx="46038" cy="42863"/>
            </a:xfrm>
            <a:custGeom>
              <a:avLst/>
              <a:gdLst>
                <a:gd name="T0" fmla="*/ 14 w 14"/>
                <a:gd name="T1" fmla="*/ 11 h 13"/>
                <a:gd name="T2" fmla="*/ 11 w 14"/>
                <a:gd name="T3" fmla="*/ 4 h 13"/>
                <a:gd name="T4" fmla="*/ 2 w 14"/>
                <a:gd name="T5" fmla="*/ 0 h 13"/>
                <a:gd name="T6" fmla="*/ 0 w 14"/>
                <a:gd name="T7" fmla="*/ 13 h 13"/>
                <a:gd name="T8" fmla="*/ 14 w 14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4" y="11"/>
                  </a:moveTo>
                  <a:cubicBezTo>
                    <a:pt x="14" y="10"/>
                    <a:pt x="13" y="5"/>
                    <a:pt x="11" y="4"/>
                  </a:cubicBezTo>
                  <a:cubicBezTo>
                    <a:pt x="9" y="3"/>
                    <a:pt x="6" y="2"/>
                    <a:pt x="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9" y="13"/>
                    <a:pt x="14" y="12"/>
                    <a:pt x="1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6CC0C2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2" name="Freeform 351">
              <a:extLst>
                <a:ext uri="{FF2B5EF4-FFF2-40B4-BE49-F238E27FC236}">
                  <a16:creationId xmlns:a16="http://schemas.microsoft.com/office/drawing/2014/main" xmlns="" id="{5A3BFD17-5377-6146-BFFF-6F5F079F2A7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7038" y="2490789"/>
              <a:ext cx="173038" cy="160338"/>
            </a:xfrm>
            <a:custGeom>
              <a:avLst/>
              <a:gdLst>
                <a:gd name="T0" fmla="*/ 5 w 51"/>
                <a:gd name="T1" fmla="*/ 29 h 47"/>
                <a:gd name="T2" fmla="*/ 4 w 51"/>
                <a:gd name="T3" fmla="*/ 25 h 47"/>
                <a:gd name="T4" fmla="*/ 25 w 51"/>
                <a:gd name="T5" fmla="*/ 4 h 47"/>
                <a:gd name="T6" fmla="*/ 46 w 51"/>
                <a:gd name="T7" fmla="*/ 25 h 47"/>
                <a:gd name="T8" fmla="*/ 33 w 51"/>
                <a:gd name="T9" fmla="*/ 45 h 47"/>
                <a:gd name="T10" fmla="*/ 39 w 51"/>
                <a:gd name="T11" fmla="*/ 47 h 47"/>
                <a:gd name="T12" fmla="*/ 51 w 51"/>
                <a:gd name="T13" fmla="*/ 25 h 47"/>
                <a:gd name="T14" fmla="*/ 25 w 51"/>
                <a:gd name="T15" fmla="*/ 0 h 47"/>
                <a:gd name="T16" fmla="*/ 0 w 51"/>
                <a:gd name="T17" fmla="*/ 24 h 47"/>
                <a:gd name="T18" fmla="*/ 5 w 51"/>
                <a:gd name="T19" fmla="*/ 2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47">
                  <a:moveTo>
                    <a:pt x="5" y="29"/>
                  </a:moveTo>
                  <a:cubicBezTo>
                    <a:pt x="4" y="28"/>
                    <a:pt x="4" y="27"/>
                    <a:pt x="4" y="25"/>
                  </a:cubicBezTo>
                  <a:cubicBezTo>
                    <a:pt x="4" y="14"/>
                    <a:pt x="14" y="4"/>
                    <a:pt x="25" y="4"/>
                  </a:cubicBezTo>
                  <a:cubicBezTo>
                    <a:pt x="37" y="4"/>
                    <a:pt x="46" y="14"/>
                    <a:pt x="46" y="25"/>
                  </a:cubicBezTo>
                  <a:cubicBezTo>
                    <a:pt x="46" y="34"/>
                    <a:pt x="41" y="42"/>
                    <a:pt x="33" y="45"/>
                  </a:cubicBezTo>
                  <a:cubicBezTo>
                    <a:pt x="35" y="45"/>
                    <a:pt x="37" y="46"/>
                    <a:pt x="39" y="47"/>
                  </a:cubicBezTo>
                  <a:cubicBezTo>
                    <a:pt x="46" y="42"/>
                    <a:pt x="51" y="34"/>
                    <a:pt x="51" y="25"/>
                  </a:cubicBezTo>
                  <a:cubicBezTo>
                    <a:pt x="51" y="11"/>
                    <a:pt x="39" y="0"/>
                    <a:pt x="25" y="0"/>
                  </a:cubicBezTo>
                  <a:cubicBezTo>
                    <a:pt x="12" y="0"/>
                    <a:pt x="1" y="11"/>
                    <a:pt x="0" y="24"/>
                  </a:cubicBezTo>
                  <a:cubicBezTo>
                    <a:pt x="2" y="26"/>
                    <a:pt x="3" y="27"/>
                    <a:pt x="5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6CC0C2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3" name="Freeform 352">
              <a:extLst>
                <a:ext uri="{FF2B5EF4-FFF2-40B4-BE49-F238E27FC236}">
                  <a16:creationId xmlns:a16="http://schemas.microsoft.com/office/drawing/2014/main" xmlns="" id="{323AB510-B323-5548-8691-2D3FF82A9F8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0375" y="2627314"/>
              <a:ext cx="26988" cy="19050"/>
            </a:xfrm>
            <a:custGeom>
              <a:avLst/>
              <a:gdLst>
                <a:gd name="T0" fmla="*/ 0 w 8"/>
                <a:gd name="T1" fmla="*/ 0 h 6"/>
                <a:gd name="T2" fmla="*/ 1 w 8"/>
                <a:gd name="T3" fmla="*/ 6 h 6"/>
                <a:gd name="T4" fmla="*/ 8 w 8"/>
                <a:gd name="T5" fmla="*/ 5 h 6"/>
                <a:gd name="T6" fmla="*/ 0 w 8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0" y="0"/>
                  </a:moveTo>
                  <a:cubicBezTo>
                    <a:pt x="1" y="2"/>
                    <a:pt x="1" y="4"/>
                    <a:pt x="1" y="6"/>
                  </a:cubicBezTo>
                  <a:cubicBezTo>
                    <a:pt x="3" y="6"/>
                    <a:pt x="6" y="5"/>
                    <a:pt x="8" y="5"/>
                  </a:cubicBezTo>
                  <a:cubicBezTo>
                    <a:pt x="5" y="4"/>
                    <a:pt x="2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6CC0C2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4" name="Freeform 353">
              <a:extLst>
                <a:ext uri="{FF2B5EF4-FFF2-40B4-BE49-F238E27FC236}">
                  <a16:creationId xmlns:a16="http://schemas.microsoft.com/office/drawing/2014/main" xmlns="" id="{0F6003CB-1304-D24E-A491-CD37B2DF939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6538" y="2555876"/>
              <a:ext cx="217488" cy="212725"/>
            </a:xfrm>
            <a:custGeom>
              <a:avLst/>
              <a:gdLst>
                <a:gd name="T0" fmla="*/ 32 w 64"/>
                <a:gd name="T1" fmla="*/ 0 h 63"/>
                <a:gd name="T2" fmla="*/ 0 w 64"/>
                <a:gd name="T3" fmla="*/ 31 h 63"/>
                <a:gd name="T4" fmla="*/ 32 w 64"/>
                <a:gd name="T5" fmla="*/ 63 h 63"/>
                <a:gd name="T6" fmla="*/ 34 w 64"/>
                <a:gd name="T7" fmla="*/ 63 h 63"/>
                <a:gd name="T8" fmla="*/ 36 w 64"/>
                <a:gd name="T9" fmla="*/ 57 h 63"/>
                <a:gd name="T10" fmla="*/ 32 w 64"/>
                <a:gd name="T11" fmla="*/ 58 h 63"/>
                <a:gd name="T12" fmla="*/ 6 w 64"/>
                <a:gd name="T13" fmla="*/ 31 h 63"/>
                <a:gd name="T14" fmla="*/ 32 w 64"/>
                <a:gd name="T15" fmla="*/ 5 h 63"/>
                <a:gd name="T16" fmla="*/ 58 w 64"/>
                <a:gd name="T17" fmla="*/ 31 h 63"/>
                <a:gd name="T18" fmla="*/ 64 w 64"/>
                <a:gd name="T19" fmla="*/ 29 h 63"/>
                <a:gd name="T20" fmla="*/ 32 w 64"/>
                <a:gd name="T2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63">
                  <a:moveTo>
                    <a:pt x="32" y="0"/>
                  </a:moveTo>
                  <a:cubicBezTo>
                    <a:pt x="14" y="0"/>
                    <a:pt x="0" y="14"/>
                    <a:pt x="0" y="31"/>
                  </a:cubicBezTo>
                  <a:cubicBezTo>
                    <a:pt x="0" y="49"/>
                    <a:pt x="14" y="63"/>
                    <a:pt x="32" y="63"/>
                  </a:cubicBezTo>
                  <a:cubicBezTo>
                    <a:pt x="33" y="63"/>
                    <a:pt x="34" y="63"/>
                    <a:pt x="34" y="63"/>
                  </a:cubicBezTo>
                  <a:cubicBezTo>
                    <a:pt x="35" y="61"/>
                    <a:pt x="35" y="59"/>
                    <a:pt x="36" y="57"/>
                  </a:cubicBezTo>
                  <a:cubicBezTo>
                    <a:pt x="35" y="57"/>
                    <a:pt x="33" y="58"/>
                    <a:pt x="32" y="58"/>
                  </a:cubicBezTo>
                  <a:cubicBezTo>
                    <a:pt x="17" y="58"/>
                    <a:pt x="6" y="46"/>
                    <a:pt x="6" y="31"/>
                  </a:cubicBezTo>
                  <a:cubicBezTo>
                    <a:pt x="6" y="17"/>
                    <a:pt x="17" y="5"/>
                    <a:pt x="32" y="5"/>
                  </a:cubicBezTo>
                  <a:cubicBezTo>
                    <a:pt x="46" y="5"/>
                    <a:pt x="58" y="17"/>
                    <a:pt x="58" y="31"/>
                  </a:cubicBezTo>
                  <a:cubicBezTo>
                    <a:pt x="60" y="30"/>
                    <a:pt x="62" y="30"/>
                    <a:pt x="64" y="29"/>
                  </a:cubicBezTo>
                  <a:cubicBezTo>
                    <a:pt x="62" y="12"/>
                    <a:pt x="49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6CC0C2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5" name="Freeform 354">
              <a:extLst>
                <a:ext uri="{FF2B5EF4-FFF2-40B4-BE49-F238E27FC236}">
                  <a16:creationId xmlns:a16="http://schemas.microsoft.com/office/drawing/2014/main" xmlns="" id="{C41B35C5-2F13-CF45-AD41-AB0682129DE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7838" y="2701926"/>
              <a:ext cx="71438" cy="114300"/>
            </a:xfrm>
            <a:custGeom>
              <a:avLst/>
              <a:gdLst>
                <a:gd name="T0" fmla="*/ 17 w 21"/>
                <a:gd name="T1" fmla="*/ 24 h 34"/>
                <a:gd name="T2" fmla="*/ 21 w 21"/>
                <a:gd name="T3" fmla="*/ 12 h 34"/>
                <a:gd name="T4" fmla="*/ 10 w 21"/>
                <a:gd name="T5" fmla="*/ 0 h 34"/>
                <a:gd name="T6" fmla="*/ 0 w 21"/>
                <a:gd name="T7" fmla="*/ 12 h 34"/>
                <a:gd name="T8" fmla="*/ 4 w 21"/>
                <a:gd name="T9" fmla="*/ 24 h 34"/>
                <a:gd name="T10" fmla="*/ 4 w 21"/>
                <a:gd name="T11" fmla="*/ 28 h 34"/>
                <a:gd name="T12" fmla="*/ 10 w 21"/>
                <a:gd name="T13" fmla="*/ 34 h 34"/>
                <a:gd name="T14" fmla="*/ 17 w 21"/>
                <a:gd name="T15" fmla="*/ 28 h 34"/>
                <a:gd name="T16" fmla="*/ 17 w 21"/>
                <a:gd name="T17" fmla="*/ 2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34">
                  <a:moveTo>
                    <a:pt x="17" y="24"/>
                  </a:moveTo>
                  <a:cubicBezTo>
                    <a:pt x="19" y="21"/>
                    <a:pt x="21" y="16"/>
                    <a:pt x="21" y="12"/>
                  </a:cubicBezTo>
                  <a:cubicBezTo>
                    <a:pt x="21" y="6"/>
                    <a:pt x="16" y="0"/>
                    <a:pt x="10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16"/>
                    <a:pt x="2" y="21"/>
                    <a:pt x="4" y="24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9" y="34"/>
                    <a:pt x="10" y="34"/>
                  </a:cubicBezTo>
                  <a:cubicBezTo>
                    <a:pt x="12" y="34"/>
                    <a:pt x="17" y="28"/>
                    <a:pt x="17" y="28"/>
                  </a:cubicBezTo>
                  <a:lnTo>
                    <a:pt x="17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6CC0C2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6" name="Freeform 355">
              <a:extLst>
                <a:ext uri="{FF2B5EF4-FFF2-40B4-BE49-F238E27FC236}">
                  <a16:creationId xmlns:a16="http://schemas.microsoft.com/office/drawing/2014/main" xmlns="" id="{7D8657CB-0ADC-B844-BB13-336EC1522D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1650" y="2819401"/>
              <a:ext cx="23813" cy="61913"/>
            </a:xfrm>
            <a:custGeom>
              <a:avLst/>
              <a:gdLst>
                <a:gd name="T0" fmla="*/ 4 w 7"/>
                <a:gd name="T1" fmla="*/ 0 h 18"/>
                <a:gd name="T2" fmla="*/ 3 w 7"/>
                <a:gd name="T3" fmla="*/ 0 h 18"/>
                <a:gd name="T4" fmla="*/ 0 w 7"/>
                <a:gd name="T5" fmla="*/ 3 h 18"/>
                <a:gd name="T6" fmla="*/ 0 w 7"/>
                <a:gd name="T7" fmla="*/ 4 h 18"/>
                <a:gd name="T8" fmla="*/ 2 w 7"/>
                <a:gd name="T9" fmla="*/ 6 h 18"/>
                <a:gd name="T10" fmla="*/ 0 w 7"/>
                <a:gd name="T11" fmla="*/ 18 h 18"/>
                <a:gd name="T12" fmla="*/ 6 w 7"/>
                <a:gd name="T13" fmla="*/ 18 h 18"/>
                <a:gd name="T14" fmla="*/ 4 w 7"/>
                <a:gd name="T15" fmla="*/ 6 h 18"/>
                <a:gd name="T16" fmla="*/ 7 w 7"/>
                <a:gd name="T17" fmla="*/ 4 h 18"/>
                <a:gd name="T18" fmla="*/ 7 w 7"/>
                <a:gd name="T19" fmla="*/ 3 h 18"/>
                <a:gd name="T20" fmla="*/ 4 w 7"/>
                <a:gd name="T2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18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8"/>
                    <a:pt x="1" y="12"/>
                    <a:pt x="0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2"/>
                    <a:pt x="5" y="8"/>
                    <a:pt x="4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3"/>
                    <a:pt x="7" y="3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6CC0C2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7" name="Freeform 356">
              <a:extLst>
                <a:ext uri="{FF2B5EF4-FFF2-40B4-BE49-F238E27FC236}">
                  <a16:creationId xmlns:a16="http://schemas.microsoft.com/office/drawing/2014/main" xmlns="" id="{54264851-2A03-4A47-9F63-BE86FDC4C0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5925" y="2803526"/>
              <a:ext cx="82550" cy="77788"/>
            </a:xfrm>
            <a:custGeom>
              <a:avLst/>
              <a:gdLst>
                <a:gd name="T0" fmla="*/ 20 w 24"/>
                <a:gd name="T1" fmla="*/ 0 h 23"/>
                <a:gd name="T2" fmla="*/ 5 w 24"/>
                <a:gd name="T3" fmla="*/ 6 h 23"/>
                <a:gd name="T4" fmla="*/ 0 w 24"/>
                <a:gd name="T5" fmla="*/ 17 h 23"/>
                <a:gd name="T6" fmla="*/ 3 w 24"/>
                <a:gd name="T7" fmla="*/ 20 h 23"/>
                <a:gd name="T8" fmla="*/ 24 w 24"/>
                <a:gd name="T9" fmla="*/ 23 h 23"/>
                <a:gd name="T10" fmla="*/ 20 w 24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3">
                  <a:moveTo>
                    <a:pt x="20" y="0"/>
                  </a:moveTo>
                  <a:cubicBezTo>
                    <a:pt x="14" y="3"/>
                    <a:pt x="9" y="4"/>
                    <a:pt x="5" y="6"/>
                  </a:cubicBezTo>
                  <a:cubicBezTo>
                    <a:pt x="1" y="7"/>
                    <a:pt x="1" y="14"/>
                    <a:pt x="0" y="17"/>
                  </a:cubicBezTo>
                  <a:cubicBezTo>
                    <a:pt x="1" y="18"/>
                    <a:pt x="2" y="19"/>
                    <a:pt x="3" y="20"/>
                  </a:cubicBezTo>
                  <a:cubicBezTo>
                    <a:pt x="6" y="22"/>
                    <a:pt x="13" y="23"/>
                    <a:pt x="24" y="23"/>
                  </a:cubicBez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6CC0C2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8" name="Freeform 357">
              <a:extLst>
                <a:ext uri="{FF2B5EF4-FFF2-40B4-BE49-F238E27FC236}">
                  <a16:creationId xmlns:a16="http://schemas.microsoft.com/office/drawing/2014/main" xmlns="" id="{582092E2-6AB7-5C48-A8B1-6CD26C205EA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5848" y="2803526"/>
              <a:ext cx="50578" cy="127683"/>
            </a:xfrm>
            <a:custGeom>
              <a:avLst/>
              <a:gdLst>
                <a:gd name="T0" fmla="*/ 19 w 23"/>
                <a:gd name="T1" fmla="*/ 6 h 23"/>
                <a:gd name="T2" fmla="*/ 4 w 23"/>
                <a:gd name="T3" fmla="*/ 0 h 23"/>
                <a:gd name="T4" fmla="*/ 0 w 23"/>
                <a:gd name="T5" fmla="*/ 23 h 23"/>
                <a:gd name="T6" fmla="*/ 20 w 23"/>
                <a:gd name="T7" fmla="*/ 21 h 23"/>
                <a:gd name="T8" fmla="*/ 23 w 23"/>
                <a:gd name="T9" fmla="*/ 16 h 23"/>
                <a:gd name="T10" fmla="*/ 19 w 23"/>
                <a:gd name="T11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19" y="6"/>
                  </a:moveTo>
                  <a:cubicBezTo>
                    <a:pt x="15" y="4"/>
                    <a:pt x="10" y="3"/>
                    <a:pt x="4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0" y="23"/>
                    <a:pt x="17" y="22"/>
                    <a:pt x="20" y="21"/>
                  </a:cubicBezTo>
                  <a:cubicBezTo>
                    <a:pt x="21" y="19"/>
                    <a:pt x="22" y="18"/>
                    <a:pt x="23" y="16"/>
                  </a:cubicBezTo>
                  <a:cubicBezTo>
                    <a:pt x="23" y="13"/>
                    <a:pt x="22" y="7"/>
                    <a:pt x="1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6CC0C2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9" name="Freeform 358">
              <a:extLst>
                <a:ext uri="{FF2B5EF4-FFF2-40B4-BE49-F238E27FC236}">
                  <a16:creationId xmlns:a16="http://schemas.microsoft.com/office/drawing/2014/main" xmlns="" id="{4E4ED04E-DBA4-DE46-9A4E-482ACEEE57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71950" y="2654301"/>
              <a:ext cx="298450" cy="296863"/>
            </a:xfrm>
            <a:custGeom>
              <a:avLst/>
              <a:gdLst>
                <a:gd name="T0" fmla="*/ 44 w 88"/>
                <a:gd name="T1" fmla="*/ 0 h 88"/>
                <a:gd name="T2" fmla="*/ 0 w 88"/>
                <a:gd name="T3" fmla="*/ 44 h 88"/>
                <a:gd name="T4" fmla="*/ 44 w 88"/>
                <a:gd name="T5" fmla="*/ 88 h 88"/>
                <a:gd name="T6" fmla="*/ 88 w 88"/>
                <a:gd name="T7" fmla="*/ 44 h 88"/>
                <a:gd name="T8" fmla="*/ 44 w 88"/>
                <a:gd name="T9" fmla="*/ 0 h 88"/>
                <a:gd name="T10" fmla="*/ 44 w 88"/>
                <a:gd name="T11" fmla="*/ 81 h 88"/>
                <a:gd name="T12" fmla="*/ 8 w 88"/>
                <a:gd name="T13" fmla="*/ 44 h 88"/>
                <a:gd name="T14" fmla="*/ 44 w 88"/>
                <a:gd name="T15" fmla="*/ 8 h 88"/>
                <a:gd name="T16" fmla="*/ 80 w 88"/>
                <a:gd name="T17" fmla="*/ 44 h 88"/>
                <a:gd name="T18" fmla="*/ 44 w 88"/>
                <a:gd name="T19" fmla="*/ 8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8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8"/>
                    <a:pt x="20" y="88"/>
                    <a:pt x="44" y="88"/>
                  </a:cubicBezTo>
                  <a:cubicBezTo>
                    <a:pt x="68" y="88"/>
                    <a:pt x="88" y="68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44" y="81"/>
                  </a:moveTo>
                  <a:cubicBezTo>
                    <a:pt x="24" y="81"/>
                    <a:pt x="8" y="64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64"/>
                    <a:pt x="64" y="81"/>
                    <a:pt x="44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6CC0C2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70" name="Arrow: Right 158">
            <a:extLst>
              <a:ext uri="{FF2B5EF4-FFF2-40B4-BE49-F238E27FC236}">
                <a16:creationId xmlns:a16="http://schemas.microsoft.com/office/drawing/2014/main" xmlns="" id="{256F5933-A676-C34B-9860-A9778F61C934}"/>
              </a:ext>
            </a:extLst>
          </p:cNvPr>
          <p:cNvSpPr/>
          <p:nvPr/>
        </p:nvSpPr>
        <p:spPr>
          <a:xfrm>
            <a:off x="7051714" y="5709071"/>
            <a:ext cx="5249666" cy="440868"/>
          </a:xfrm>
          <a:prstGeom prst="rightArrow">
            <a:avLst>
              <a:gd name="adj1" fmla="val 100000"/>
              <a:gd name="adj2" fmla="val 25016"/>
            </a:avLst>
          </a:prstGeom>
          <a:noFill/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spcAft>
                <a:spcPts val="1200"/>
              </a:spcAft>
            </a:pPr>
            <a:r>
              <a:rPr lang="fr-FR" sz="1200" i="1" dirty="0">
                <a:solidFill>
                  <a:srgbClr val="00A181"/>
                </a:solidFill>
              </a:rPr>
              <a:t> Janvier : création de </a:t>
            </a:r>
            <a:r>
              <a:rPr lang="fr-FR" sz="1200" i="1">
                <a:solidFill>
                  <a:srgbClr val="00A181"/>
                </a:solidFill>
              </a:rPr>
              <a:t>Mon </a:t>
            </a:r>
            <a:r>
              <a:rPr lang="fr-FR" sz="1200" i="1" smtClean="0">
                <a:solidFill>
                  <a:srgbClr val="00A181"/>
                </a:solidFill>
              </a:rPr>
              <a:t>espace santé </a:t>
            </a:r>
            <a:r>
              <a:rPr lang="fr-FR" sz="1200" i="1" dirty="0">
                <a:solidFill>
                  <a:srgbClr val="00A181"/>
                </a:solidFill>
              </a:rPr>
              <a:t>en </a:t>
            </a:r>
            <a:r>
              <a:rPr lang="fr-FR" sz="1200" i="1" dirty="0" err="1">
                <a:solidFill>
                  <a:srgbClr val="00A181"/>
                </a:solidFill>
              </a:rPr>
              <a:t>opt</a:t>
            </a:r>
            <a:r>
              <a:rPr lang="fr-FR" sz="1200" i="1" dirty="0">
                <a:solidFill>
                  <a:srgbClr val="00A181"/>
                </a:solidFill>
              </a:rPr>
              <a:t>-in possible pour tous</a:t>
            </a:r>
          </a:p>
        </p:txBody>
      </p:sp>
      <p:cxnSp>
        <p:nvCxnSpPr>
          <p:cNvPr id="71" name="Connecteur droit 70">
            <a:extLst>
              <a:ext uri="{FF2B5EF4-FFF2-40B4-BE49-F238E27FC236}">
                <a16:creationId xmlns:a16="http://schemas.microsoft.com/office/drawing/2014/main" xmlns="" id="{EA1A6CE4-F4B3-564A-A5EC-3FDC18735D9D}"/>
              </a:ext>
            </a:extLst>
          </p:cNvPr>
          <p:cNvCxnSpPr>
            <a:cxnSpLocks/>
          </p:cNvCxnSpPr>
          <p:nvPr/>
        </p:nvCxnSpPr>
        <p:spPr>
          <a:xfrm>
            <a:off x="364713" y="2012103"/>
            <a:ext cx="50229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Connecteur droit 71">
            <a:extLst>
              <a:ext uri="{FF2B5EF4-FFF2-40B4-BE49-F238E27FC236}">
                <a16:creationId xmlns:a16="http://schemas.microsoft.com/office/drawing/2014/main" xmlns="" id="{97CF9EE9-CF86-8B46-91AF-12D532600F44}"/>
              </a:ext>
            </a:extLst>
          </p:cNvPr>
          <p:cNvCxnSpPr>
            <a:cxnSpLocks/>
          </p:cNvCxnSpPr>
          <p:nvPr/>
        </p:nvCxnSpPr>
        <p:spPr>
          <a:xfrm flipV="1">
            <a:off x="5246982" y="1776195"/>
            <a:ext cx="237253" cy="61754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ZoneTexte 72">
            <a:extLst>
              <a:ext uri="{FF2B5EF4-FFF2-40B4-BE49-F238E27FC236}">
                <a16:creationId xmlns:a16="http://schemas.microsoft.com/office/drawing/2014/main" xmlns="" id="{431E1A3A-432E-A44A-A60F-A71B9688403E}"/>
              </a:ext>
            </a:extLst>
          </p:cNvPr>
          <p:cNvSpPr txBox="1"/>
          <p:nvPr/>
        </p:nvSpPr>
        <p:spPr>
          <a:xfrm>
            <a:off x="1880148" y="1791208"/>
            <a:ext cx="595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b="1" dirty="0">
                <a:latin typeface="Arial Black" panose="020B0604020202020204" pitchFamily="34" charset="0"/>
                <a:cs typeface="Arial Black" panose="020B0604020202020204" pitchFamily="34" charset="0"/>
              </a:rPr>
              <a:t>Juil. </a:t>
            </a:r>
            <a:br>
              <a:rPr lang="fr-FR" sz="1200" b="1" dirty="0">
                <a:latin typeface="Arial Black" panose="020B0604020202020204" pitchFamily="34" charset="0"/>
                <a:cs typeface="Arial Black" panose="020B0604020202020204" pitchFamily="34" charset="0"/>
              </a:rPr>
            </a:br>
            <a:r>
              <a:rPr lang="fr-FR" sz="1200" b="1" dirty="0">
                <a:latin typeface="Arial Black" panose="020B0604020202020204" pitchFamily="34" charset="0"/>
                <a:cs typeface="Arial Black" panose="020B0604020202020204" pitchFamily="34" charset="0"/>
              </a:rPr>
              <a:t>2021</a:t>
            </a:r>
          </a:p>
        </p:txBody>
      </p:sp>
      <p:sp>
        <p:nvSpPr>
          <p:cNvPr id="74" name="ZoneTexte 73">
            <a:extLst>
              <a:ext uri="{FF2B5EF4-FFF2-40B4-BE49-F238E27FC236}">
                <a16:creationId xmlns:a16="http://schemas.microsoft.com/office/drawing/2014/main" xmlns="" id="{AD336FEA-5EB3-E145-877C-AE62F40CB533}"/>
              </a:ext>
            </a:extLst>
          </p:cNvPr>
          <p:cNvSpPr txBox="1"/>
          <p:nvPr/>
        </p:nvSpPr>
        <p:spPr>
          <a:xfrm>
            <a:off x="5504708" y="-1050642"/>
            <a:ext cx="7483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Gastromond" pitchFamily="2" charset="77"/>
              </a:rPr>
              <a:t>…</a:t>
            </a:r>
          </a:p>
        </p:txBody>
      </p:sp>
      <p:sp>
        <p:nvSpPr>
          <p:cNvPr id="75" name="ZoneTexte 74">
            <a:extLst>
              <a:ext uri="{FF2B5EF4-FFF2-40B4-BE49-F238E27FC236}">
                <a16:creationId xmlns:a16="http://schemas.microsoft.com/office/drawing/2014/main" xmlns="" id="{4DB6602E-F606-B942-995B-255A6CA2DBBE}"/>
              </a:ext>
            </a:extLst>
          </p:cNvPr>
          <p:cNvSpPr txBox="1"/>
          <p:nvPr/>
        </p:nvSpPr>
        <p:spPr>
          <a:xfrm>
            <a:off x="10962108" y="1782389"/>
            <a:ext cx="6196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b="1" dirty="0">
                <a:latin typeface="Arial Black" panose="020B0604020202020204" pitchFamily="34" charset="0"/>
                <a:cs typeface="Arial Black" panose="020B0604020202020204" pitchFamily="34" charset="0"/>
              </a:rPr>
              <a:t>Avril </a:t>
            </a:r>
            <a:br>
              <a:rPr lang="fr-FR" sz="1200" b="1" dirty="0">
                <a:latin typeface="Arial Black" panose="020B0604020202020204" pitchFamily="34" charset="0"/>
                <a:cs typeface="Arial Black" panose="020B0604020202020204" pitchFamily="34" charset="0"/>
              </a:rPr>
            </a:br>
            <a:r>
              <a:rPr lang="fr-FR" sz="1200" b="1" dirty="0">
                <a:latin typeface="Arial Black" panose="020B0604020202020204" pitchFamily="34" charset="0"/>
                <a:cs typeface="Arial Black" panose="020B0604020202020204" pitchFamily="34" charset="0"/>
              </a:rPr>
              <a:t>2022</a:t>
            </a:r>
          </a:p>
        </p:txBody>
      </p:sp>
      <p:sp>
        <p:nvSpPr>
          <p:cNvPr id="76" name="ZoneTexte 75">
            <a:extLst>
              <a:ext uri="{FF2B5EF4-FFF2-40B4-BE49-F238E27FC236}">
                <a16:creationId xmlns:a16="http://schemas.microsoft.com/office/drawing/2014/main" xmlns="" id="{79AB9CA8-DEC4-3D40-800C-CE5CC273EB03}"/>
              </a:ext>
            </a:extLst>
          </p:cNvPr>
          <p:cNvSpPr txBox="1"/>
          <p:nvPr/>
        </p:nvSpPr>
        <p:spPr>
          <a:xfrm>
            <a:off x="6829516" y="1770064"/>
            <a:ext cx="6172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b="1" dirty="0">
                <a:latin typeface="Arial Black" panose="020B0604020202020204" pitchFamily="34" charset="0"/>
                <a:cs typeface="Arial Black" panose="020B0604020202020204" pitchFamily="34" charset="0"/>
              </a:rPr>
              <a:t>Janv.</a:t>
            </a:r>
            <a:br>
              <a:rPr lang="fr-FR" sz="1200" b="1" dirty="0">
                <a:latin typeface="Arial Black" panose="020B0604020202020204" pitchFamily="34" charset="0"/>
                <a:cs typeface="Arial Black" panose="020B0604020202020204" pitchFamily="34" charset="0"/>
              </a:rPr>
            </a:br>
            <a:r>
              <a:rPr lang="fr-FR" sz="1200" b="1" dirty="0">
                <a:latin typeface="Arial Black" panose="020B0604020202020204" pitchFamily="34" charset="0"/>
                <a:cs typeface="Arial Black" panose="020B0604020202020204" pitchFamily="34" charset="0"/>
              </a:rPr>
              <a:t>2022</a:t>
            </a:r>
          </a:p>
        </p:txBody>
      </p:sp>
      <p:sp>
        <p:nvSpPr>
          <p:cNvPr id="77" name="ZoneTexte 76">
            <a:extLst>
              <a:ext uri="{FF2B5EF4-FFF2-40B4-BE49-F238E27FC236}">
                <a16:creationId xmlns:a16="http://schemas.microsoft.com/office/drawing/2014/main" xmlns="" id="{5BB8F610-01F3-9142-B859-F0E6EEE4D17F}"/>
              </a:ext>
            </a:extLst>
          </p:cNvPr>
          <p:cNvSpPr txBox="1"/>
          <p:nvPr/>
        </p:nvSpPr>
        <p:spPr>
          <a:xfrm>
            <a:off x="9357645" y="1770064"/>
            <a:ext cx="10673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>
                <a:latin typeface="Arial Black" panose="020B0604020202020204" pitchFamily="34" charset="0"/>
                <a:cs typeface="Arial Black" panose="020B0604020202020204" pitchFamily="34" charset="0"/>
              </a:rPr>
              <a:t>Mars </a:t>
            </a:r>
            <a:br>
              <a:rPr lang="fr-FR" sz="1200" b="1" dirty="0">
                <a:latin typeface="Arial Black" panose="020B0604020202020204" pitchFamily="34" charset="0"/>
                <a:cs typeface="Arial Black" panose="020B0604020202020204" pitchFamily="34" charset="0"/>
              </a:rPr>
            </a:br>
            <a:r>
              <a:rPr lang="fr-FR" sz="1200" b="1" dirty="0">
                <a:latin typeface="Arial Black" panose="020B0604020202020204" pitchFamily="34" charset="0"/>
                <a:cs typeface="Arial Black" panose="020B0604020202020204" pitchFamily="34" charset="0"/>
              </a:rPr>
              <a:t>2022</a:t>
            </a:r>
          </a:p>
        </p:txBody>
      </p:sp>
      <p:sp>
        <p:nvSpPr>
          <p:cNvPr id="78" name="ZoneTexte 77">
            <a:extLst>
              <a:ext uri="{FF2B5EF4-FFF2-40B4-BE49-F238E27FC236}">
                <a16:creationId xmlns:a16="http://schemas.microsoft.com/office/drawing/2014/main" xmlns="" id="{F4C70A00-4C9B-5442-B4DA-B35908EF1894}"/>
              </a:ext>
            </a:extLst>
          </p:cNvPr>
          <p:cNvSpPr txBox="1"/>
          <p:nvPr/>
        </p:nvSpPr>
        <p:spPr>
          <a:xfrm>
            <a:off x="5508743" y="1774961"/>
            <a:ext cx="6335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>
                <a:latin typeface="Arial Black" panose="020B0604020202020204" pitchFamily="34" charset="0"/>
                <a:cs typeface="Arial Black" panose="020B0604020202020204" pitchFamily="34" charset="0"/>
              </a:rPr>
              <a:t>Déc. </a:t>
            </a:r>
            <a:br>
              <a:rPr lang="fr-FR" sz="1200" b="1" dirty="0">
                <a:latin typeface="Arial Black" panose="020B0604020202020204" pitchFamily="34" charset="0"/>
                <a:cs typeface="Arial Black" panose="020B0604020202020204" pitchFamily="34" charset="0"/>
              </a:rPr>
            </a:br>
            <a:r>
              <a:rPr lang="fr-FR" sz="1200" b="1" dirty="0">
                <a:latin typeface="Arial Black" panose="020B0604020202020204" pitchFamily="34" charset="0"/>
                <a:cs typeface="Arial Black" panose="020B0604020202020204" pitchFamily="34" charset="0"/>
              </a:rPr>
              <a:t>2021</a:t>
            </a:r>
          </a:p>
        </p:txBody>
      </p:sp>
      <p:sp>
        <p:nvSpPr>
          <p:cNvPr id="79" name="ZoneTexte 78">
            <a:extLst>
              <a:ext uri="{FF2B5EF4-FFF2-40B4-BE49-F238E27FC236}">
                <a16:creationId xmlns:a16="http://schemas.microsoft.com/office/drawing/2014/main" xmlns="" id="{3CB456DF-FB4D-8040-A701-ADF1D27EA985}"/>
              </a:ext>
            </a:extLst>
          </p:cNvPr>
          <p:cNvSpPr txBox="1"/>
          <p:nvPr/>
        </p:nvSpPr>
        <p:spPr>
          <a:xfrm>
            <a:off x="3577522" y="1796079"/>
            <a:ext cx="6303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b="1" dirty="0">
                <a:latin typeface="Arial Black" panose="020B0604020202020204" pitchFamily="34" charset="0"/>
                <a:cs typeface="Arial Black" panose="020B0604020202020204" pitchFamily="34" charset="0"/>
              </a:rPr>
              <a:t>Août </a:t>
            </a:r>
            <a:br>
              <a:rPr lang="fr-FR" sz="1200" b="1" dirty="0">
                <a:latin typeface="Arial Black" panose="020B0604020202020204" pitchFamily="34" charset="0"/>
                <a:cs typeface="Arial Black" panose="020B0604020202020204" pitchFamily="34" charset="0"/>
              </a:rPr>
            </a:br>
            <a:r>
              <a:rPr lang="fr-FR" sz="1200" b="1" dirty="0">
                <a:latin typeface="Arial Black" panose="020B0604020202020204" pitchFamily="34" charset="0"/>
                <a:cs typeface="Arial Black" panose="020B0604020202020204" pitchFamily="34" charset="0"/>
              </a:rPr>
              <a:t>2021</a:t>
            </a:r>
          </a:p>
        </p:txBody>
      </p:sp>
      <p:sp>
        <p:nvSpPr>
          <p:cNvPr id="80" name="ZoneTexte 79">
            <a:extLst>
              <a:ext uri="{FF2B5EF4-FFF2-40B4-BE49-F238E27FC236}">
                <a16:creationId xmlns:a16="http://schemas.microsoft.com/office/drawing/2014/main" xmlns="" id="{EC609E24-B787-5C4F-BBC2-1F8BA0C01F02}"/>
              </a:ext>
            </a:extLst>
          </p:cNvPr>
          <p:cNvSpPr txBox="1"/>
          <p:nvPr/>
        </p:nvSpPr>
        <p:spPr>
          <a:xfrm>
            <a:off x="7982200" y="1798692"/>
            <a:ext cx="10673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>
                <a:latin typeface="Arial Black" panose="020B0604020202020204" pitchFamily="34" charset="0"/>
                <a:cs typeface="Arial Black" panose="020B0604020202020204" pitchFamily="34" charset="0"/>
              </a:rPr>
              <a:t>Fév. </a:t>
            </a:r>
            <a:br>
              <a:rPr lang="fr-FR" sz="1200" b="1" dirty="0">
                <a:latin typeface="Arial Black" panose="020B0604020202020204" pitchFamily="34" charset="0"/>
                <a:cs typeface="Arial Black" panose="020B0604020202020204" pitchFamily="34" charset="0"/>
              </a:rPr>
            </a:br>
            <a:r>
              <a:rPr lang="fr-FR" sz="1200" b="1" dirty="0">
                <a:latin typeface="Arial Black" panose="020B0604020202020204" pitchFamily="34" charset="0"/>
                <a:cs typeface="Arial Black" panose="020B0604020202020204" pitchFamily="34" charset="0"/>
              </a:rPr>
              <a:t>2022</a:t>
            </a:r>
          </a:p>
        </p:txBody>
      </p:sp>
      <p:cxnSp>
        <p:nvCxnSpPr>
          <p:cNvPr id="81" name="Connecteur droit 80">
            <a:extLst>
              <a:ext uri="{FF2B5EF4-FFF2-40B4-BE49-F238E27FC236}">
                <a16:creationId xmlns:a16="http://schemas.microsoft.com/office/drawing/2014/main" xmlns="" id="{C914A9DF-946E-C940-A8F4-20D0C276DF76}"/>
              </a:ext>
            </a:extLst>
          </p:cNvPr>
          <p:cNvCxnSpPr>
            <a:cxnSpLocks/>
          </p:cNvCxnSpPr>
          <p:nvPr/>
        </p:nvCxnSpPr>
        <p:spPr>
          <a:xfrm flipV="1">
            <a:off x="5362485" y="1776195"/>
            <a:ext cx="237253" cy="61754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Connecteur droit 81">
            <a:extLst>
              <a:ext uri="{FF2B5EF4-FFF2-40B4-BE49-F238E27FC236}">
                <a16:creationId xmlns:a16="http://schemas.microsoft.com/office/drawing/2014/main" xmlns="" id="{5DBBE65D-208E-DC46-8A8B-021F130331FE}"/>
              </a:ext>
            </a:extLst>
          </p:cNvPr>
          <p:cNvCxnSpPr>
            <a:cxnSpLocks/>
          </p:cNvCxnSpPr>
          <p:nvPr/>
        </p:nvCxnSpPr>
        <p:spPr>
          <a:xfrm>
            <a:off x="5509415" y="2002164"/>
            <a:ext cx="619678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Connecteur droit 82">
            <a:extLst>
              <a:ext uri="{FF2B5EF4-FFF2-40B4-BE49-F238E27FC236}">
                <a16:creationId xmlns:a16="http://schemas.microsoft.com/office/drawing/2014/main" xmlns="" id="{A7D45A5C-C917-244B-9713-E3B8A72E4E89}"/>
              </a:ext>
            </a:extLst>
          </p:cNvPr>
          <p:cNvCxnSpPr>
            <a:cxnSpLocks/>
          </p:cNvCxnSpPr>
          <p:nvPr/>
        </p:nvCxnSpPr>
        <p:spPr>
          <a:xfrm flipV="1">
            <a:off x="198649" y="1782389"/>
            <a:ext cx="237253" cy="61754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Connecteur droit 83">
            <a:extLst>
              <a:ext uri="{FF2B5EF4-FFF2-40B4-BE49-F238E27FC236}">
                <a16:creationId xmlns:a16="http://schemas.microsoft.com/office/drawing/2014/main" xmlns="" id="{6EFFAA37-6D72-F24F-B9BA-73128CEEEDB1}"/>
              </a:ext>
            </a:extLst>
          </p:cNvPr>
          <p:cNvCxnSpPr>
            <a:cxnSpLocks/>
          </p:cNvCxnSpPr>
          <p:nvPr/>
        </p:nvCxnSpPr>
        <p:spPr>
          <a:xfrm flipV="1">
            <a:off x="11595929" y="1782389"/>
            <a:ext cx="237253" cy="61754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Rectangle 85">
            <a:extLst>
              <a:ext uri="{FF2B5EF4-FFF2-40B4-BE49-F238E27FC236}">
                <a16:creationId xmlns:a16="http://schemas.microsoft.com/office/drawing/2014/main" xmlns="" id="{37C4A997-590D-454A-A703-04655A8E86E5}"/>
              </a:ext>
            </a:extLst>
          </p:cNvPr>
          <p:cNvSpPr/>
          <p:nvPr/>
        </p:nvSpPr>
        <p:spPr bwMode="auto">
          <a:xfrm>
            <a:off x="564177" y="2389463"/>
            <a:ext cx="895788" cy="756299"/>
          </a:xfrm>
          <a:prstGeom prst="rect">
            <a:avLst/>
          </a:prstGeom>
          <a:noFill/>
          <a:ln w="12700" cap="flat" cmpd="sng" algn="ctr">
            <a:solidFill>
              <a:schemeClr val="tx2"/>
            </a:solidFill>
            <a:prstDash val="solid"/>
            <a:miter lim="800000"/>
          </a:ln>
          <a:effectLst/>
        </p:spPr>
        <p:txBody>
          <a:bodyPr lIns="0" tIns="36000" rIns="0" anchor="t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00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Versions du produit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xmlns="" id="{ABF5C8C3-0A5C-854E-B0FF-F12E85533B0E}"/>
              </a:ext>
            </a:extLst>
          </p:cNvPr>
          <p:cNvSpPr/>
          <p:nvPr/>
        </p:nvSpPr>
        <p:spPr bwMode="auto">
          <a:xfrm>
            <a:off x="552649" y="4993889"/>
            <a:ext cx="895788" cy="754053"/>
          </a:xfrm>
          <a:prstGeom prst="rect">
            <a:avLst/>
          </a:prstGeom>
          <a:noFill/>
          <a:ln w="12700" cap="flat" cmpd="sng" algn="ctr">
            <a:solidFill>
              <a:schemeClr val="tx2"/>
            </a:solidFill>
            <a:prstDash val="solid"/>
            <a:miter lim="800000"/>
          </a:ln>
          <a:effectLst/>
        </p:spPr>
        <p:txBody>
          <a:bodyPr lIns="36000" tIns="72000" rIns="36000" anchor="t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000" u="none" strike="noStrike" kern="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Création automatique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xmlns="" id="{F6255314-C71E-8646-8BFE-FD0C8CDE83D9}"/>
              </a:ext>
            </a:extLst>
          </p:cNvPr>
          <p:cNvSpPr/>
          <p:nvPr/>
        </p:nvSpPr>
        <p:spPr bwMode="auto">
          <a:xfrm>
            <a:off x="552648" y="3198816"/>
            <a:ext cx="895788" cy="174201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2"/>
            </a:solidFill>
            <a:prstDash val="solid"/>
            <a:miter lim="800000"/>
          </a:ln>
          <a:effectLst/>
        </p:spPr>
        <p:txBody>
          <a:bodyPr lIns="36000" tIns="72000" rIns="36000" anchor="t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00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00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00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00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Information individuelle</a:t>
            </a:r>
          </a:p>
        </p:txBody>
      </p:sp>
      <p:sp>
        <p:nvSpPr>
          <p:cNvPr id="89" name="Chevron 88">
            <a:extLst>
              <a:ext uri="{FF2B5EF4-FFF2-40B4-BE49-F238E27FC236}">
                <a16:creationId xmlns:a16="http://schemas.microsoft.com/office/drawing/2014/main" xmlns="" id="{FF4892AF-C9F4-BF44-B36D-427C0AABC142}"/>
              </a:ext>
            </a:extLst>
          </p:cNvPr>
          <p:cNvSpPr/>
          <p:nvPr/>
        </p:nvSpPr>
        <p:spPr>
          <a:xfrm>
            <a:off x="6927786" y="4626305"/>
            <a:ext cx="4032448" cy="320161"/>
          </a:xfrm>
          <a:prstGeom prst="chevron">
            <a:avLst/>
          </a:prstGeom>
          <a:noFill/>
          <a:ln w="190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0" name="ZoneTexte 89">
            <a:extLst>
              <a:ext uri="{FF2B5EF4-FFF2-40B4-BE49-F238E27FC236}">
                <a16:creationId xmlns:a16="http://schemas.microsoft.com/office/drawing/2014/main" xmlns="" id="{900B5E3F-D7DA-D746-ADDC-FE7A4721F3D7}"/>
              </a:ext>
            </a:extLst>
          </p:cNvPr>
          <p:cNvSpPr txBox="1"/>
          <p:nvPr/>
        </p:nvSpPr>
        <p:spPr>
          <a:xfrm>
            <a:off x="7156408" y="4626590"/>
            <a:ext cx="3771901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333" b="0" i="0" u="none" strike="noStrike" kern="1200" cap="none" spc="0" normalizeH="0" baseline="0" noProof="0" dirty="0">
                <a:ln>
                  <a:noFill/>
                </a:ln>
                <a:solidFill>
                  <a:srgbClr val="00A18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Campagne de communication grand public</a:t>
            </a:r>
          </a:p>
        </p:txBody>
      </p:sp>
      <p:sp>
        <p:nvSpPr>
          <p:cNvPr id="91" name="TextBox 121">
            <a:extLst>
              <a:ext uri="{FF2B5EF4-FFF2-40B4-BE49-F238E27FC236}">
                <a16:creationId xmlns:a16="http://schemas.microsoft.com/office/drawing/2014/main" xmlns="" id="{065FFA3B-E2B6-5844-B829-7AE2B253AED4}"/>
              </a:ext>
            </a:extLst>
          </p:cNvPr>
          <p:cNvSpPr txBox="1"/>
          <p:nvPr/>
        </p:nvSpPr>
        <p:spPr bwMode="auto">
          <a:xfrm>
            <a:off x="8815499" y="4953461"/>
            <a:ext cx="1734636" cy="75405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fr-FR"/>
            </a:defPPr>
            <a:lvl1pPr lvl="0">
              <a:spcAft>
                <a:spcPts val="600"/>
              </a:spcAft>
              <a:defRPr sz="1200" b="1">
                <a:solidFill>
                  <a:srgbClr val="44546A"/>
                </a:solidFill>
              </a:defRPr>
            </a:lvl1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Création automatique </a:t>
            </a: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/>
            </a:r>
            <a:b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r>
              <a:rPr kumimoji="0" lang="fr-FR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février à avril</a:t>
            </a:r>
            <a:endParaRPr kumimoji="0" lang="fr-FR" sz="1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92" name="Straight Arrow Connector 29">
            <a:extLst>
              <a:ext uri="{FF2B5EF4-FFF2-40B4-BE49-F238E27FC236}">
                <a16:creationId xmlns:a16="http://schemas.microsoft.com/office/drawing/2014/main" xmlns="" id="{07AA52FE-D23B-AD4D-A8F1-0EFA12BF9F30}"/>
              </a:ext>
            </a:extLst>
          </p:cNvPr>
          <p:cNvCxnSpPr>
            <a:cxnSpLocks/>
          </p:cNvCxnSpPr>
          <p:nvPr/>
        </p:nvCxnSpPr>
        <p:spPr bwMode="auto">
          <a:xfrm>
            <a:off x="8919538" y="5265797"/>
            <a:ext cx="2854045" cy="6906"/>
          </a:xfrm>
          <a:prstGeom prst="straightConnector1">
            <a:avLst/>
          </a:prstGeom>
          <a:noFill/>
          <a:ln w="22225" algn="ctr">
            <a:solidFill>
              <a:srgbClr val="429EA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3" name="Straight Arrow Connector 29">
            <a:extLst>
              <a:ext uri="{FF2B5EF4-FFF2-40B4-BE49-F238E27FC236}">
                <a16:creationId xmlns:a16="http://schemas.microsoft.com/office/drawing/2014/main" xmlns="" id="{D8A5B4C7-F997-F94B-8DE2-C4CB5065FB36}"/>
              </a:ext>
            </a:extLst>
          </p:cNvPr>
          <p:cNvCxnSpPr>
            <a:cxnSpLocks/>
          </p:cNvCxnSpPr>
          <p:nvPr/>
        </p:nvCxnSpPr>
        <p:spPr bwMode="auto">
          <a:xfrm>
            <a:off x="4716786" y="5250175"/>
            <a:ext cx="2521469" cy="0"/>
          </a:xfrm>
          <a:prstGeom prst="straightConnector1">
            <a:avLst/>
          </a:prstGeom>
          <a:noFill/>
          <a:ln w="22225" algn="ctr">
            <a:solidFill>
              <a:srgbClr val="F0804E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94" name="Graphique 12" descr="Étoile avec un remplissage uni">
            <a:extLst>
              <a:ext uri="{FF2B5EF4-FFF2-40B4-BE49-F238E27FC236}">
                <a16:creationId xmlns:a16="http://schemas.microsoft.com/office/drawing/2014/main" xmlns="" id="{C528F2DF-CF27-4B44-B8E7-B3ACA09D8C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829516" y="5787115"/>
            <a:ext cx="266295" cy="266295"/>
          </a:xfrm>
          <a:prstGeom prst="rect">
            <a:avLst/>
          </a:prstGeom>
        </p:spPr>
      </p:pic>
      <p:sp>
        <p:nvSpPr>
          <p:cNvPr id="95" name="Arrow: Right 158">
            <a:extLst>
              <a:ext uri="{FF2B5EF4-FFF2-40B4-BE49-F238E27FC236}">
                <a16:creationId xmlns:a16="http://schemas.microsoft.com/office/drawing/2014/main" xmlns="" id="{22D8BE37-A5C3-8946-B8E0-B528E4370010}"/>
              </a:ext>
            </a:extLst>
          </p:cNvPr>
          <p:cNvSpPr/>
          <p:nvPr/>
        </p:nvSpPr>
        <p:spPr>
          <a:xfrm>
            <a:off x="2274605" y="5709071"/>
            <a:ext cx="3513669" cy="440868"/>
          </a:xfrm>
          <a:prstGeom prst="rightArrow">
            <a:avLst>
              <a:gd name="adj1" fmla="val 100000"/>
              <a:gd name="adj2" fmla="val 25016"/>
            </a:avLst>
          </a:prstGeom>
          <a:noFill/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spcAft>
                <a:spcPts val="1200"/>
              </a:spcAft>
            </a:pPr>
            <a:r>
              <a:rPr lang="fr-FR" sz="1200" i="1" dirty="0">
                <a:solidFill>
                  <a:srgbClr val="F0804E"/>
                </a:solidFill>
              </a:rPr>
              <a:t> </a:t>
            </a:r>
            <a:r>
              <a:rPr lang="fr-FR" sz="1200" i="1" dirty="0" smtClean="0">
                <a:solidFill>
                  <a:srgbClr val="F0804E"/>
                </a:solidFill>
              </a:rPr>
              <a:t>Fin août : </a:t>
            </a:r>
            <a:r>
              <a:rPr lang="fr-FR" sz="1200" i="1" dirty="0">
                <a:solidFill>
                  <a:srgbClr val="F0804E"/>
                </a:solidFill>
              </a:rPr>
              <a:t>ouverture du site monespacesante.fr</a:t>
            </a:r>
          </a:p>
        </p:txBody>
      </p:sp>
      <p:pic>
        <p:nvPicPr>
          <p:cNvPr id="96" name="Graphique 135" descr="Étoile avec un remplissage uni">
            <a:extLst>
              <a:ext uri="{FF2B5EF4-FFF2-40B4-BE49-F238E27FC236}">
                <a16:creationId xmlns:a16="http://schemas.microsoft.com/office/drawing/2014/main" xmlns="" id="{4C92F4EC-5429-6F48-A4A8-B9DA9E52A63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008686" y="5787115"/>
            <a:ext cx="266295" cy="266295"/>
          </a:xfrm>
          <a:prstGeom prst="rect">
            <a:avLst/>
          </a:prstGeom>
        </p:spPr>
      </p:pic>
      <p:sp>
        <p:nvSpPr>
          <p:cNvPr id="97" name="ZoneTexte 96">
            <a:extLst>
              <a:ext uri="{FF2B5EF4-FFF2-40B4-BE49-F238E27FC236}">
                <a16:creationId xmlns:a16="http://schemas.microsoft.com/office/drawing/2014/main" xmlns="" id="{006E3822-A2FA-0147-91D0-D14D93A324B8}"/>
              </a:ext>
            </a:extLst>
          </p:cNvPr>
          <p:cNvSpPr txBox="1"/>
          <p:nvPr/>
        </p:nvSpPr>
        <p:spPr>
          <a:xfrm>
            <a:off x="396561" y="1791208"/>
            <a:ext cx="11286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b="1" dirty="0">
                <a:latin typeface="Arial Black" panose="020B0604020202020204" pitchFamily="34" charset="0"/>
                <a:cs typeface="Arial Black" panose="020B0604020202020204" pitchFamily="34" charset="0"/>
              </a:rPr>
              <a:t>Avril à Juin</a:t>
            </a:r>
            <a:br>
              <a:rPr lang="fr-FR" sz="1200" b="1" dirty="0">
                <a:latin typeface="Arial Black" panose="020B0604020202020204" pitchFamily="34" charset="0"/>
                <a:cs typeface="Arial Black" panose="020B0604020202020204" pitchFamily="34" charset="0"/>
              </a:rPr>
            </a:br>
            <a:r>
              <a:rPr lang="fr-FR" sz="1200" b="1" dirty="0">
                <a:latin typeface="Arial Black" panose="020B0604020202020204" pitchFamily="34" charset="0"/>
                <a:cs typeface="Arial Black" panose="020B0604020202020204" pitchFamily="34" charset="0"/>
              </a:rPr>
              <a:t>2021</a:t>
            </a: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xmlns="" id="{1C5C9954-A475-F54F-8499-E5E2A561362C}"/>
              </a:ext>
            </a:extLst>
          </p:cNvPr>
          <p:cNvSpPr/>
          <p:nvPr/>
        </p:nvSpPr>
        <p:spPr>
          <a:xfrm>
            <a:off x="7268696" y="2454452"/>
            <a:ext cx="187583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4445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400" b="1" kern="0" dirty="0">
                <a:solidFill>
                  <a:srgbClr val="44546A"/>
                </a:solidFill>
                <a:latin typeface="Arial" panose="020B0604020202020204" pitchFamily="34" charset="0"/>
                <a:ea typeface="Geneva" charset="-128"/>
                <a:cs typeface="Arial" panose="020B0604020202020204" pitchFamily="34" charset="0"/>
              </a:rPr>
              <a:t>Généralisation</a:t>
            </a: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xmlns="" id="{AE521634-2D90-9D4D-8F20-FF898E6C4999}"/>
              </a:ext>
            </a:extLst>
          </p:cNvPr>
          <p:cNvSpPr/>
          <p:nvPr/>
        </p:nvSpPr>
        <p:spPr>
          <a:xfrm>
            <a:off x="3301258" y="2485307"/>
            <a:ext cx="1939655" cy="43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indent="9525" defTabSz="6858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fr-FR" sz="1400" b="1" u="none" strike="noStrike" kern="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 pitchFamily="34" charset="0"/>
                <a:ea typeface="Geneva" charset="-128"/>
                <a:cs typeface="Arial" panose="020B0604020202020204" pitchFamily="34" charset="0"/>
              </a:rPr>
              <a:t>Pilote dans</a:t>
            </a:r>
            <a:r>
              <a:rPr kumimoji="0" lang="fr-FR" sz="1400" b="1" u="none" strike="noStrike" kern="0" cap="none" spc="0" normalizeH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 pitchFamily="34" charset="0"/>
                <a:ea typeface="Geneva" charset="-128"/>
                <a:cs typeface="Arial" panose="020B0604020202020204" pitchFamily="34" charset="0"/>
              </a:rPr>
              <a:t> 3 départements</a:t>
            </a:r>
            <a:endParaRPr kumimoji="0" lang="fr-FR" sz="1200" b="1" u="none" strike="noStrike" kern="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Arial" panose="020B0604020202020204" pitchFamily="34" charset="0"/>
              <a:ea typeface="Geneva" charset="-128"/>
              <a:cs typeface="Arial" panose="020B0604020202020204" pitchFamily="34" charset="0"/>
            </a:endParaRPr>
          </a:p>
        </p:txBody>
      </p:sp>
      <p:sp>
        <p:nvSpPr>
          <p:cNvPr id="85" name="Espace réservé de la date 2"/>
          <p:cNvSpPr txBox="1">
            <a:spLocks/>
          </p:cNvSpPr>
          <p:nvPr/>
        </p:nvSpPr>
        <p:spPr>
          <a:xfrm>
            <a:off x="10860704" y="6372000"/>
            <a:ext cx="1800000" cy="288000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83CFBEF-98C3-6C4D-AECE-A89E43EA2455}" type="datetime1">
              <a:rPr lang="fr-FR" sz="1200" smtClean="0"/>
              <a:pPr/>
              <a:t>16/09/2021</a:t>
            </a:fld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3296068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9</a:t>
            </a:fld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fr-FR" sz="2400" dirty="0" smtClean="0"/>
              <a:t>L’Assurance maladie à  vos côtés en </a:t>
            </a:r>
            <a:r>
              <a:rPr lang="fr-FR" sz="2400" dirty="0" err="1" smtClean="0"/>
              <a:t>hAute-garonne</a:t>
            </a:r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xmlns="" id="{08A5E9E8-F57B-374F-994E-CCA8C654DC4E}"/>
              </a:ext>
            </a:extLst>
          </p:cNvPr>
          <p:cNvSpPr txBox="1"/>
          <p:nvPr/>
        </p:nvSpPr>
        <p:spPr>
          <a:xfrm>
            <a:off x="1026544" y="2008923"/>
            <a:ext cx="1059393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La CPAM de la Haute-Garonne accompagne le lancement de Mon espace santé dans le département en menant des actions d’information et de mobilisation de ses différents publics :</a:t>
            </a:r>
          </a:p>
          <a:p>
            <a:pPr>
              <a:buFont typeface="Arial" panose="020B0604020202020204" pitchFamily="34" charset="0"/>
              <a:buChar char="•"/>
            </a:pPr>
            <a:endParaRPr lang="fr-FR" u="sng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fr-FR" dirty="0" smtClean="0"/>
              <a:t> assurés,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dirty="0" smtClean="0"/>
              <a:t> professionnels de santé et établissements,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dirty="0" smtClean="0"/>
              <a:t> partenaires institutionnels, associatifs et médico-sociaux.</a:t>
            </a:r>
          </a:p>
          <a:p>
            <a:pPr>
              <a:buFont typeface="Arial" panose="020B0604020202020204" pitchFamily="34" charset="0"/>
              <a:buChar char="•"/>
            </a:pPr>
            <a:endParaRPr lang="fr-FR" dirty="0" smtClean="0"/>
          </a:p>
          <a:p>
            <a:r>
              <a:rPr lang="fr-FR" dirty="0"/>
              <a:t>Réunions, webinaires, </a:t>
            </a:r>
            <a:r>
              <a:rPr lang="fr-FR" dirty="0" smtClean="0"/>
              <a:t>échanges bilatéraux, informations, campagne média … seront organisés à partir de septembre et jusqu’à </a:t>
            </a:r>
            <a:r>
              <a:rPr lang="fr-FR" dirty="0"/>
              <a:t>la fin de l’année pour permettre </a:t>
            </a:r>
            <a:r>
              <a:rPr lang="fr-FR" dirty="0" smtClean="0"/>
              <a:t>à tous de </a:t>
            </a:r>
            <a:r>
              <a:rPr lang="fr-FR" dirty="0"/>
              <a:t>se saisir de Mon espace santé. </a:t>
            </a:r>
          </a:p>
          <a:p>
            <a:pPr>
              <a:buFont typeface="Arial" panose="020B0604020202020204" pitchFamily="34" charset="0"/>
              <a:buChar char="•"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94833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éc2020-MASQUE PPT de l'Assurance Maladie Réseau_Horiz">
  <a:themeElements>
    <a:clrScheme name="CNAM">
      <a:dk1>
        <a:srgbClr val="0C419A"/>
      </a:dk1>
      <a:lt1>
        <a:sysClr val="window" lastClr="FFFFFF"/>
      </a:lt1>
      <a:dk2>
        <a:srgbClr val="007FAD"/>
      </a:dk2>
      <a:lt2>
        <a:srgbClr val="545859"/>
      </a:lt2>
      <a:accent1>
        <a:srgbClr val="298478"/>
      </a:accent1>
      <a:accent2>
        <a:srgbClr val="C74E5A"/>
      </a:accent2>
      <a:accent3>
        <a:srgbClr val="007FAD"/>
      </a:accent3>
      <a:accent4>
        <a:srgbClr val="A05EB5"/>
      </a:accent4>
      <a:accent5>
        <a:srgbClr val="5E74B8"/>
      </a:accent5>
      <a:accent6>
        <a:srgbClr val="E11A81"/>
      </a:accent6>
      <a:hlink>
        <a:srgbClr val="0C419A"/>
      </a:hlink>
      <a:folHlink>
        <a:srgbClr val="54585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CNAM_Template_PowerPoint_v4" id="{26C22B8F-5E05-F14C-9CB3-B37F511AC7C6}" vid="{59AAAB99-C36C-9647-8E13-E76025E32F41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36A2C7ADE5C2443BC530D0C78A5DDE9" ma:contentTypeVersion="2" ma:contentTypeDescription="Crée un document." ma:contentTypeScope="" ma:versionID="9eea53c6bbd528852d60539d5ff0405f">
  <xsd:schema xmlns:xsd="http://www.w3.org/2001/XMLSchema" xmlns:p="http://schemas.microsoft.com/office/2006/metadata/properties" targetNamespace="http://schemas.microsoft.com/office/2006/metadata/properties" ma:root="true" ma:fieldsID="77faf15e4bd4cfa17a56a8bcd1d434b3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 ma:readOnly="true"/>
        <xsd:element ref="dc:title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F1DFC5CF-8110-4F70-AE1A-01822A03AB8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63E8E2C-97DA-46B1-8115-5D9863693C0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CA568E22-4905-4089-A60E-B6FE941462DC}">
  <ds:schemaRefs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purl.org/dc/elements/1.1/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déc2020-MASQUE PPT de l'Assurance Maladie Réseau_Horiz</Template>
  <TotalTime>221</TotalTime>
  <Words>681</Words>
  <Application>Microsoft Office PowerPoint</Application>
  <PresentationFormat>Personnalisé</PresentationFormat>
  <Paragraphs>125</Paragraphs>
  <Slides>10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1" baseType="lpstr">
      <vt:lpstr>déc2020-MASQUE PPT de l'Assurance Maladie Réseau_Horiz</vt:lpstr>
      <vt:lpstr>     le nouveau service      pour mieux gérer sa santé</vt:lpstr>
      <vt:lpstr>La feuille de route du numérique en santé</vt:lpstr>
      <vt:lpstr>5 grandes orientations</vt:lpstr>
      <vt:lpstr>Une mobilisation collective</vt:lpstr>
      <vt:lpstr>Mon espace santé, construit pour et avec les usagers</vt:lpstr>
      <vt:lpstr>4 fonctionnalités pour mieux soigner et gérer sa santé</vt:lpstr>
      <vt:lpstr>Le contrôle d’accès aux données de santé  à la main du citoyen</vt:lpstr>
      <vt:lpstr>Une phase pilote en 2021,  avant la généralisation à partir de janvier 2022</vt:lpstr>
      <vt:lpstr>L’Assurance maladie à  vos côtés en hAute-garonne</vt:lpstr>
      <vt:lpstr>pour en savoir plus sur Mon espace santé</vt:lpstr>
    </vt:vector>
  </TitlesOfParts>
  <Company>CNAMTS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TITRE DE LA Présentation SUR PLUSIEURS LIGNES</dc:title>
  <dc:creator>GAIOT VERONIQUE (CPAM HAUTE-GARONNE)</dc:creator>
  <cp:lastModifiedBy>MOLINIER SIDONIE (CPAM HAUTE-GARONNE)</cp:lastModifiedBy>
  <cp:revision>46</cp:revision>
  <dcterms:created xsi:type="dcterms:W3CDTF">2021-03-15T11:52:37Z</dcterms:created>
  <dcterms:modified xsi:type="dcterms:W3CDTF">2021-09-16T09:29:23Z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0x010100E36A2C7ADE5C2443BC530D0C78A5DDE9</vt:lpwstr>
  </property>
</Properties>
</file>